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8"/>
  </p:notesMasterIdLst>
  <p:sldIdLst>
    <p:sldId id="256" r:id="rId2"/>
    <p:sldId id="31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91" r:id="rId31"/>
    <p:sldId id="292" r:id="rId32"/>
    <p:sldId id="287" r:id="rId33"/>
    <p:sldId id="286" r:id="rId34"/>
    <p:sldId id="288" r:id="rId35"/>
    <p:sldId id="290" r:id="rId36"/>
    <p:sldId id="289" r:id="rId37"/>
    <p:sldId id="299" r:id="rId38"/>
    <p:sldId id="293" r:id="rId39"/>
    <p:sldId id="313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294" r:id="rId54"/>
    <p:sldId id="320" r:id="rId55"/>
    <p:sldId id="318" r:id="rId56"/>
    <p:sldId id="321" r:id="rId57"/>
    <p:sldId id="296" r:id="rId58"/>
    <p:sldId id="295" r:id="rId59"/>
    <p:sldId id="298" r:id="rId60"/>
    <p:sldId id="297" r:id="rId61"/>
    <p:sldId id="322" r:id="rId62"/>
    <p:sldId id="319" r:id="rId63"/>
    <p:sldId id="314" r:id="rId64"/>
    <p:sldId id="315" r:id="rId65"/>
    <p:sldId id="316" r:id="rId66"/>
    <p:sldId id="257" r:id="rId67"/>
  </p:sldIdLst>
  <p:sldSz cx="9144000" cy="6858000" type="screen4x3"/>
  <p:notesSz cx="6858000" cy="9144000"/>
  <p:embeddedFontLst>
    <p:embeddedFont>
      <p:font typeface="PF Isotext Pro" panose="02000500000000020004" pitchFamily="2" charset="0"/>
      <p:regular r:id="rId69"/>
      <p:bold r:id="rId70"/>
      <p:italic r:id="rId71"/>
      <p:boldItalic r:id="rId72"/>
    </p:embeddedFont>
    <p:embeddedFont>
      <p:font typeface="Cambria Math" panose="02040503050406030204" pitchFamily="18" charset="0"/>
      <p:regular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90" d="100"/>
          <a:sy n="90" d="100"/>
        </p:scale>
        <p:origin x="-594" y="-72"/>
      </p:cViewPr>
      <p:guideLst>
        <p:guide orient="horz" pos="1008"/>
        <p:guide orient="horz" pos="4031"/>
        <p:guide orient="horz" pos="61"/>
        <p:guide pos="106"/>
        <p:guide pos="5677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3BED-76C7-4F16-8872-9C384C0B6986}" type="datetimeFigureOut">
              <a:rPr lang="ru-RU" smtClean="0"/>
              <a:t>24.05.2014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4ADA3-08D7-45BA-8E0A-3E1762224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1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624960"/>
            <a:ext cx="9144000" cy="360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275" y="2237729"/>
            <a:ext cx="4403725" cy="237446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PF Isotext Pro" pitchFamily="2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196694" y="312946"/>
            <a:ext cx="2485748" cy="1029794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4891088" y="2217738"/>
            <a:ext cx="4121150" cy="2414587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224960"/>
            <a:ext cx="6400800" cy="70605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9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96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 userDrawn="1"/>
        </p:nvCxnSpPr>
        <p:spPr>
          <a:xfrm>
            <a:off x="159556" y="122436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329126" y="75446"/>
            <a:ext cx="2485748" cy="102979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63586" y="2222664"/>
            <a:ext cx="8815969" cy="629086"/>
          </a:xfrm>
        </p:spPr>
        <p:txBody>
          <a:bodyPr>
            <a:noAutofit/>
          </a:bodyPr>
          <a:lstStyle>
            <a:lvl1pPr algn="ctr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626519" y="3916363"/>
            <a:ext cx="3890962" cy="19669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62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§"/>
              <a:defRPr/>
            </a:lvl1pPr>
            <a:lvl2pPr marL="742950" indent="-28575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8C0838-8448-4132-90D2-6C9485130CA1}" type="datetime1">
              <a:rPr lang="ru-RU" smtClean="0"/>
              <a:t>24.05.2014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06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4567512" y="0"/>
            <a:ext cx="457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68275" y="1600199"/>
            <a:ext cx="4179888" cy="4788000"/>
          </a:xfrm>
        </p:spPr>
        <p:txBody>
          <a:bodyPr anchor="ctr">
            <a:normAutofit/>
          </a:bodyPr>
          <a:lstStyle>
            <a:lvl1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3200" b="1"/>
            </a:lvl1pPr>
            <a:lvl2pPr marL="9144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2pPr>
            <a:lvl3pPr marL="13716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3pPr>
            <a:lvl4pPr marL="18288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4pPr>
            <a:lvl5pPr marL="22860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/>
          </p:nvPr>
        </p:nvSpPr>
        <p:spPr>
          <a:xfrm>
            <a:off x="4666891" y="1600199"/>
            <a:ext cx="4345347" cy="478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1206000" y="381664"/>
            <a:ext cx="2160000" cy="8948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5773512" y="217851"/>
            <a:ext cx="2160000" cy="12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9"/>
          <p:cNvSpPr>
            <a:spLocks noGrp="1"/>
          </p:cNvSpPr>
          <p:nvPr>
            <p:ph sz="quarter" idx="12"/>
          </p:nvPr>
        </p:nvSpPr>
        <p:spPr>
          <a:xfrm>
            <a:off x="396875" y="2320506"/>
            <a:ext cx="8604000" cy="407870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168275" y="1600200"/>
            <a:ext cx="8843963" cy="576000"/>
          </a:xfrm>
        </p:spPr>
        <p:txBody>
          <a:bodyPr tIns="0" anchor="ctr"/>
          <a:lstStyle>
            <a:lvl1pPr marL="0" indent="0"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9334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 Вертик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8275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74078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1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Горизонт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2"/>
          <p:cNvSpPr>
            <a:spLocks noGrp="1"/>
          </p:cNvSpPr>
          <p:nvPr>
            <p:ph sz="half" idx="1"/>
          </p:nvPr>
        </p:nvSpPr>
        <p:spPr>
          <a:xfrm>
            <a:off x="168274" y="1600200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half" idx="11"/>
          </p:nvPr>
        </p:nvSpPr>
        <p:spPr>
          <a:xfrm>
            <a:off x="168274" y="4161215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159556" y="399670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0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Box 3"/>
          <p:cNvSpPr txBox="1"/>
          <p:nvPr userDrawn="1"/>
        </p:nvSpPr>
        <p:spPr>
          <a:xfrm>
            <a:off x="168275" y="1600200"/>
            <a:ext cx="8843963" cy="47990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168275" y="1600200"/>
            <a:ext cx="8820000" cy="479901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6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67500" y="1602490"/>
            <a:ext cx="4464000" cy="79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9500" y="1674490"/>
            <a:ext cx="4320000" cy="64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258077" y="1643330"/>
            <a:ext cx="4309161" cy="65129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2"/>
          </p:nvPr>
        </p:nvSpPr>
        <p:spPr>
          <a:xfrm>
            <a:off x="396875" y="2501659"/>
            <a:ext cx="8604000" cy="3897554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14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43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r="51468"/>
          <a:stretch/>
        </p:blipFill>
        <p:spPr>
          <a:xfrm>
            <a:off x="8329732" y="6462508"/>
            <a:ext cx="779764" cy="39549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10917"/>
            <a:ext cx="9144000" cy="108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275" y="1600200"/>
            <a:ext cx="8820000" cy="479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893346" y="6517309"/>
            <a:ext cx="2084388" cy="273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7567659" y="119492"/>
            <a:ext cx="1524585" cy="8628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586" y="92367"/>
            <a:ext cx="7455829" cy="91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48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82" r:id="rId4"/>
    <p:sldLayoutId id="2147483652" r:id="rId5"/>
    <p:sldLayoutId id="2147483667" r:id="rId6"/>
    <p:sldLayoutId id="2147483679" r:id="rId7"/>
    <p:sldLayoutId id="2147483681" r:id="rId8"/>
    <p:sldLayoutId id="2147483654" r:id="rId9"/>
    <p:sldLayoutId id="2147483683" r:id="rId10"/>
    <p:sldLayoutId id="214748366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0" dirty="0"/>
              <a:t>Лекция </a:t>
            </a:r>
            <a:r>
              <a:rPr lang="en-US" b="0" dirty="0"/>
              <a:t>6</a:t>
            </a:r>
            <a:r>
              <a:rPr lang="ru-RU" b="0" smtClean="0"/>
              <a:t>.</a:t>
            </a:r>
            <a:r>
              <a:rPr lang="ru-RU" b="0" dirty="0"/>
              <a:t/>
            </a:r>
            <a:br>
              <a:rPr lang="ru-RU" b="0" dirty="0"/>
            </a:br>
            <a:r>
              <a:rPr lang="ru-RU" b="0" dirty="0" smtClean="0"/>
              <a:t>Деревья</a:t>
            </a:r>
            <a:endParaRPr lang="ru-RU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0" b="8910"/>
          <a:stretch>
            <a:fillRect/>
          </a:stretch>
        </p:blipFill>
        <p:spPr/>
      </p:pic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Мацкевич С. 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96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Примеры деревье</a:t>
            </a:r>
            <a:r>
              <a:rPr lang="ru-RU" dirty="0"/>
              <a:t>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 smtClean="0"/>
              <a:t>Файловая система.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10</a:t>
            </a:fld>
            <a:endParaRPr lang="ru-RU"/>
          </a:p>
        </p:txBody>
      </p:sp>
      <p:pic>
        <p:nvPicPr>
          <p:cNvPr id="4098" name="Picture 2" descr="http://www.5byte.ru/8/images/komp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2168525"/>
            <a:ext cx="57150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6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Число вершин и ребер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u="sng" dirty="0" smtClean="0"/>
              <a:t>Утверждение 1.</a:t>
            </a:r>
            <a:r>
              <a:rPr lang="ru-RU" sz="2400" dirty="0" smtClean="0"/>
              <a:t> </a:t>
            </a:r>
            <a:r>
              <a:rPr lang="ru-RU" sz="2400" b="0" dirty="0" smtClean="0"/>
              <a:t>Любое дерево (с корнем) содержит листовую вершину.</a:t>
            </a:r>
          </a:p>
          <a:p>
            <a:pPr marL="0" indent="0">
              <a:buNone/>
            </a:pPr>
            <a:r>
              <a:rPr lang="ru-RU" sz="2400" b="0" u="sng" dirty="0" smtClean="0"/>
              <a:t>Доказательство.</a:t>
            </a:r>
            <a:r>
              <a:rPr lang="ru-RU" sz="2400" b="0" dirty="0" smtClean="0"/>
              <a:t> Самая глубокая вершина является листовой.</a:t>
            </a:r>
            <a:endParaRPr lang="ru-RU" sz="2400" u="sng" dirty="0" smtClean="0"/>
          </a:p>
          <a:p>
            <a:pPr marL="0" indent="0">
              <a:buNone/>
            </a:pPr>
            <a:r>
              <a:rPr lang="ru-RU" sz="2400" u="sng" dirty="0" smtClean="0"/>
              <a:t>Утверждение 2.</a:t>
            </a:r>
            <a:r>
              <a:rPr lang="ru-RU" sz="2400" dirty="0" smtClean="0"/>
              <a:t> </a:t>
            </a:r>
            <a:r>
              <a:rPr lang="ru-RU" sz="2400" b="0" dirty="0" smtClean="0"/>
              <a:t>Дерево, состоящее из </a:t>
            </a:r>
            <a:r>
              <a:rPr lang="en-US" sz="2400" b="0" dirty="0" smtClean="0"/>
              <a:t>N </a:t>
            </a:r>
            <a:r>
              <a:rPr lang="ru-RU" sz="2400" b="0" dirty="0" smtClean="0"/>
              <a:t>вершин, содержит </a:t>
            </a:r>
            <a:r>
              <a:rPr lang="en-US" sz="2400" b="0" dirty="0" smtClean="0"/>
              <a:t>N – 1 </a:t>
            </a:r>
            <a:r>
              <a:rPr lang="ru-RU" sz="2400" b="0" dirty="0" smtClean="0"/>
              <a:t>ребро.</a:t>
            </a:r>
          </a:p>
          <a:p>
            <a:pPr marL="0" indent="0">
              <a:buNone/>
            </a:pPr>
            <a:r>
              <a:rPr lang="ru-RU" sz="2400" b="0" u="sng" dirty="0" smtClean="0"/>
              <a:t>Доказательство.</a:t>
            </a:r>
            <a:r>
              <a:rPr lang="ru-RU" sz="2400" b="0" dirty="0" smtClean="0"/>
              <a:t> По индукции.</a:t>
            </a:r>
            <a:br>
              <a:rPr lang="ru-RU" sz="2400" b="0" dirty="0" smtClean="0"/>
            </a:br>
            <a:r>
              <a:rPr lang="ru-RU" sz="2400" b="0" dirty="0" smtClean="0"/>
              <a:t>База индукции. </a:t>
            </a:r>
            <a:r>
              <a:rPr lang="en-US" sz="2400" b="0" dirty="0" smtClean="0"/>
              <a:t>N = 1. </a:t>
            </a:r>
            <a:r>
              <a:rPr lang="ru-RU" sz="2400" b="0" dirty="0" smtClean="0"/>
              <a:t>Одна вершина, ноль ребер.</a:t>
            </a:r>
            <a:br>
              <a:rPr lang="ru-RU" sz="2400" b="0" dirty="0" smtClean="0"/>
            </a:br>
            <a:r>
              <a:rPr lang="ru-RU" sz="2400" b="0" dirty="0" smtClean="0"/>
              <a:t>Шаг индукции. Пусть дерево состоит из </a:t>
            </a:r>
            <a:r>
              <a:rPr lang="en-US" sz="2400" b="0" dirty="0" smtClean="0"/>
              <a:t>N</a:t>
            </a:r>
            <a:r>
              <a:rPr lang="ru-RU" sz="2400" b="0" dirty="0" smtClean="0"/>
              <a:t> + 1</a:t>
            </a:r>
            <a:r>
              <a:rPr lang="en-US" sz="2400" b="0" dirty="0" smtClean="0"/>
              <a:t> </a:t>
            </a:r>
            <a:r>
              <a:rPr lang="ru-RU" sz="2400" b="0" dirty="0" smtClean="0"/>
              <a:t>вершины. Найдем листовую вершину. Эта вершина содержит ровно 1 ребро. Дерево без этой вершины содержит </a:t>
            </a:r>
            <a:r>
              <a:rPr lang="en-US" sz="2400" b="0" dirty="0" smtClean="0"/>
              <a:t>N </a:t>
            </a:r>
            <a:r>
              <a:rPr lang="ru-RU" sz="2400" b="0" dirty="0" smtClean="0"/>
              <a:t>вершин, а по предположению индукции </a:t>
            </a:r>
            <a:r>
              <a:rPr lang="en-US" sz="2400" b="0" dirty="0" smtClean="0"/>
              <a:t>N – 1 </a:t>
            </a:r>
            <a:r>
              <a:rPr lang="ru-RU" sz="2400" b="0" dirty="0" smtClean="0"/>
              <a:t>ребро. Следовательно, исходное дерево содержит </a:t>
            </a:r>
            <a:r>
              <a:rPr lang="en-US" sz="2400" b="0" dirty="0" smtClean="0"/>
              <a:t>N </a:t>
            </a:r>
            <a:r>
              <a:rPr lang="ru-RU" sz="2400" b="0" dirty="0" smtClean="0"/>
              <a:t>ребер, </a:t>
            </a:r>
            <a:r>
              <a:rPr lang="ru-RU" sz="2400" b="0" dirty="0" err="1" smtClean="0"/>
              <a:t>ч.т.д</a:t>
            </a:r>
            <a:r>
              <a:rPr lang="ru-RU" sz="2400" b="0" dirty="0" smtClean="0"/>
              <a:t>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032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Виды деревьев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u="sng" dirty="0" smtClean="0"/>
              <a:t>Определение 6а.</a:t>
            </a:r>
            <a:r>
              <a:rPr lang="ru-RU" dirty="0" smtClean="0"/>
              <a:t> Двоичное (бинарное) дерево</a:t>
            </a:r>
            <a:r>
              <a:rPr lang="ru-RU" b="0" dirty="0" smtClean="0"/>
              <a:t> – это дерево, в котором степени вершин не превосходят 3.</a:t>
            </a:r>
          </a:p>
          <a:p>
            <a:pPr marL="0" indent="0">
              <a:buNone/>
            </a:pPr>
            <a:r>
              <a:rPr lang="ru-RU" u="sng" dirty="0"/>
              <a:t>Определение </a:t>
            </a:r>
            <a:r>
              <a:rPr lang="ru-RU" u="sng" dirty="0" smtClean="0"/>
              <a:t>6б.</a:t>
            </a:r>
            <a:r>
              <a:rPr lang="ru-RU" dirty="0" smtClean="0"/>
              <a:t> </a:t>
            </a:r>
            <a:r>
              <a:rPr lang="ru-RU" dirty="0"/>
              <a:t>Двоичное (бинарное) дерево</a:t>
            </a:r>
            <a:r>
              <a:rPr lang="ru-RU" b="0" dirty="0"/>
              <a:t> </a:t>
            </a:r>
            <a:r>
              <a:rPr lang="ru-RU" dirty="0" smtClean="0"/>
              <a:t>с корнем</a:t>
            </a:r>
            <a:r>
              <a:rPr lang="ru-RU" b="0" dirty="0" smtClean="0"/>
              <a:t> – </a:t>
            </a:r>
            <a:r>
              <a:rPr lang="ru-RU" b="0" dirty="0"/>
              <a:t>это дерево, в котором </a:t>
            </a:r>
            <a:r>
              <a:rPr lang="ru-RU" b="0" dirty="0" smtClean="0"/>
              <a:t>каждая вершина имеет не более двух дочерних вершин. </a:t>
            </a:r>
            <a:endParaRPr lang="ru-RU" u="sng" dirty="0"/>
          </a:p>
          <a:p>
            <a:pPr marL="0" indent="0">
              <a:buNone/>
            </a:pPr>
            <a:endParaRPr lang="ru-RU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File:Binary tre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4143375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6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деревьев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u="sng" dirty="0"/>
              <a:t>Определение 7а.</a:t>
            </a:r>
            <a:r>
              <a:rPr lang="ru-RU" dirty="0"/>
              <a:t> </a:t>
            </a:r>
            <a:r>
              <a:rPr lang="en-US" dirty="0"/>
              <a:t>N-</a:t>
            </a:r>
            <a:r>
              <a:rPr lang="ru-RU" dirty="0" err="1"/>
              <a:t>арное</a:t>
            </a:r>
            <a:r>
              <a:rPr lang="ru-RU" dirty="0"/>
              <a:t> дерево</a:t>
            </a:r>
            <a:r>
              <a:rPr lang="ru-RU" b="0" dirty="0"/>
              <a:t> – это дерево, в котором степени вершин не превосходят </a:t>
            </a:r>
            <a:r>
              <a:rPr lang="en-US" b="0" dirty="0"/>
              <a:t>N + 1</a:t>
            </a:r>
            <a:r>
              <a:rPr lang="ru-RU" b="0" dirty="0"/>
              <a:t>.</a:t>
            </a:r>
          </a:p>
          <a:p>
            <a:pPr marL="0" indent="0">
              <a:buNone/>
            </a:pPr>
            <a:r>
              <a:rPr lang="ru-RU" u="sng" dirty="0"/>
              <a:t>Определение 7б.</a:t>
            </a:r>
            <a:r>
              <a:rPr lang="ru-RU" dirty="0"/>
              <a:t> </a:t>
            </a:r>
            <a:r>
              <a:rPr lang="en-US" dirty="0"/>
              <a:t>N-</a:t>
            </a:r>
            <a:r>
              <a:rPr lang="ru-RU" dirty="0" err="1"/>
              <a:t>арное</a:t>
            </a:r>
            <a:r>
              <a:rPr lang="ru-RU" dirty="0"/>
              <a:t> дерево</a:t>
            </a:r>
            <a:r>
              <a:rPr lang="ru-RU" b="0" dirty="0"/>
              <a:t> </a:t>
            </a:r>
            <a:r>
              <a:rPr lang="ru-RU" dirty="0" smtClean="0"/>
              <a:t>с корнем</a:t>
            </a:r>
            <a:r>
              <a:rPr lang="ru-RU" b="0" dirty="0" smtClean="0"/>
              <a:t> </a:t>
            </a:r>
            <a:r>
              <a:rPr lang="ru-RU" b="0" dirty="0"/>
              <a:t>– это дерево, в котором каждая вершина имеет не более </a:t>
            </a:r>
            <a:r>
              <a:rPr lang="en-US" b="0" dirty="0"/>
              <a:t>N</a:t>
            </a:r>
            <a:r>
              <a:rPr lang="ru-RU" b="0" dirty="0"/>
              <a:t> дочерних вершин. </a:t>
            </a:r>
            <a:endParaRPr lang="ru-RU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13</a:t>
            </a:fld>
            <a:endParaRPr lang="ru-RU"/>
          </a:p>
        </p:txBody>
      </p:sp>
      <p:pic>
        <p:nvPicPr>
          <p:cNvPr id="7170" name="Picture 2" descr="http://fractalworld.xaoc.ru/images/ternary_tre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3552825"/>
            <a:ext cx="364807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23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Структуры данных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u="sng" dirty="0" smtClean="0"/>
              <a:t>Определение 8.</a:t>
            </a:r>
            <a:r>
              <a:rPr lang="ru-RU" sz="2600" dirty="0" smtClean="0"/>
              <a:t> СД «Двоичное дерево» </a:t>
            </a:r>
            <a:r>
              <a:rPr lang="ru-RU" sz="2600" b="0" dirty="0" smtClean="0"/>
              <a:t>– представление двоичного дерева с корнем.</a:t>
            </a:r>
            <a:br>
              <a:rPr lang="ru-RU" sz="2600" b="0" dirty="0" smtClean="0"/>
            </a:br>
            <a:r>
              <a:rPr lang="ru-RU" sz="2600" b="0" dirty="0" smtClean="0"/>
              <a:t>Узел – структура, содержащая данные и указатели на левый и правый дочерний узел. Также может содержать указатель на родительский узел.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14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3864180"/>
            <a:ext cx="4733925" cy="26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7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Структуры данных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u="sng" dirty="0" smtClean="0"/>
              <a:t>Определение 9.</a:t>
            </a:r>
            <a:r>
              <a:rPr lang="ru-RU" sz="2600" dirty="0" smtClean="0"/>
              <a:t> СД «</a:t>
            </a:r>
            <a:r>
              <a:rPr lang="en-US" sz="2600" dirty="0" smtClean="0"/>
              <a:t>N-</a:t>
            </a:r>
            <a:r>
              <a:rPr lang="ru-RU" sz="2600" dirty="0" err="1" smtClean="0"/>
              <a:t>арное</a:t>
            </a:r>
            <a:r>
              <a:rPr lang="ru-RU" sz="2600" dirty="0" smtClean="0"/>
              <a:t> дерево» </a:t>
            </a:r>
            <a:r>
              <a:rPr lang="ru-RU" sz="2600" b="0" dirty="0" smtClean="0"/>
              <a:t>– представление</a:t>
            </a:r>
            <a:r>
              <a:rPr lang="en-US" sz="2600" b="0" dirty="0" smtClean="0"/>
              <a:t> N-</a:t>
            </a:r>
            <a:r>
              <a:rPr lang="ru-RU" sz="2600" b="0" dirty="0" err="1" smtClean="0"/>
              <a:t>арного</a:t>
            </a:r>
            <a:r>
              <a:rPr lang="ru-RU" sz="2600" b="0" dirty="0" smtClean="0"/>
              <a:t> дерева с корнем.</a:t>
            </a:r>
            <a:br>
              <a:rPr lang="ru-RU" sz="2600" b="0" dirty="0" smtClean="0"/>
            </a:br>
            <a:r>
              <a:rPr lang="ru-RU" sz="2600" b="0" dirty="0" smtClean="0"/>
              <a:t>Узел – структура, содержащая данные, указатель на следующий родственный узел и указатель на первый дочерний узел. Также может содержать указатель на родительский узел.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15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4005914"/>
            <a:ext cx="4914900" cy="26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97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Структуры данных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Узел двоичного дерева с данными типа </a:t>
            </a:r>
            <a:r>
              <a:rPr lang="en-US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CBinaryNode</a:t>
            </a:r>
            <a:r>
              <a:rPr lang="en-US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Data;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CBinaryNode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Left;</a:t>
            </a:r>
            <a:r>
              <a:rPr lang="en-US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NULL</a:t>
            </a:r>
            <a:r>
              <a:rPr lang="ru-RU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если нет.</a:t>
            </a:r>
            <a:endParaRPr lang="en-US" b="0" dirty="0" smtClean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CBinaryNode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Right;</a:t>
            </a:r>
            <a:r>
              <a:rPr lang="en-US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NULL</a:t>
            </a:r>
            <a:r>
              <a:rPr lang="ru-RU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если нет.</a:t>
            </a:r>
            <a:endParaRPr lang="en-US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CBinaryNode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Parent;</a:t>
            </a:r>
            <a:r>
              <a:rPr lang="en-US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NULL</a:t>
            </a:r>
            <a:r>
              <a:rPr lang="ru-RU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если </a:t>
            </a:r>
            <a:r>
              <a:rPr lang="ru-RU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корень.</a:t>
            </a:r>
            <a:endParaRPr lang="en-US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Узел </a:t>
            </a:r>
            <a:r>
              <a:rPr lang="ru-RU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дерева с произвольным ветвлением</a:t>
            </a:r>
            <a:r>
              <a:rPr lang="en-US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CTreeNode</a:t>
            </a:r>
            <a:r>
              <a:rPr lang="en-US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Data;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CTreeNode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Next;</a:t>
            </a:r>
            <a:r>
              <a:rPr lang="en-US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NULL</a:t>
            </a:r>
            <a:r>
              <a:rPr lang="ru-RU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если </a:t>
            </a:r>
            <a:r>
              <a:rPr lang="ru-RU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нет следующих.</a:t>
            </a:r>
            <a:endParaRPr lang="en-US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CTreeNode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First;</a:t>
            </a:r>
            <a:r>
              <a:rPr lang="en-US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NULL</a:t>
            </a:r>
            <a:r>
              <a:rPr lang="ru-RU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если </a:t>
            </a:r>
            <a:r>
              <a:rPr lang="ru-RU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нет</a:t>
            </a:r>
            <a:r>
              <a:rPr lang="en-US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дочерних.</a:t>
            </a:r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CTreeNode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Parent;</a:t>
            </a:r>
            <a:r>
              <a:rPr lang="en-US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NULL</a:t>
            </a:r>
            <a:r>
              <a:rPr lang="ru-RU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если корень.</a:t>
            </a:r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1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Обход дерева в глубину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Определение 10.</a:t>
            </a:r>
            <a:r>
              <a:rPr lang="ru-RU" b="0" dirty="0" smtClean="0"/>
              <a:t> Пошаговый </a:t>
            </a:r>
            <a:r>
              <a:rPr lang="ru-RU" b="0" dirty="0"/>
              <a:t>перебор элементов дерева по связям между узлами-предками и узлами-потомками называется </a:t>
            </a:r>
            <a:r>
              <a:rPr lang="ru-RU" dirty="0"/>
              <a:t>обходом дерева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r>
              <a:rPr lang="ru-RU" u="sng" dirty="0" smtClean="0"/>
              <a:t>Определение 11.</a:t>
            </a:r>
            <a:r>
              <a:rPr lang="ru-RU" b="0" dirty="0" smtClean="0"/>
              <a:t> </a:t>
            </a:r>
            <a:r>
              <a:rPr lang="ru-RU" dirty="0" smtClean="0"/>
              <a:t>Обходом двоичного дерева в глубину</a:t>
            </a:r>
            <a:r>
              <a:rPr lang="en-US" dirty="0" smtClean="0"/>
              <a:t> (DFS)</a:t>
            </a:r>
            <a:r>
              <a:rPr lang="ru-RU" b="0" dirty="0" smtClean="0"/>
              <a:t> называется процедура, выполняющая в некотором заданном порядке следующие действия с поддеревом:</a:t>
            </a:r>
            <a:r>
              <a:rPr lang="ru-RU" b="0" dirty="0"/>
              <a:t/>
            </a:r>
            <a:br>
              <a:rPr lang="ru-RU" b="0" dirty="0"/>
            </a:br>
            <a:r>
              <a:rPr lang="ru-RU" b="0" dirty="0" smtClean="0"/>
              <a:t>* просмотр (обработка) узла-корня поддерева,</a:t>
            </a:r>
            <a:br>
              <a:rPr lang="ru-RU" b="0" dirty="0" smtClean="0"/>
            </a:br>
            <a:r>
              <a:rPr lang="ru-RU" b="0" dirty="0" smtClean="0"/>
              <a:t>* рекурсивный обход левого поддерева,</a:t>
            </a:r>
            <a:r>
              <a:rPr lang="ru-RU" b="0" dirty="0"/>
              <a:t/>
            </a:r>
            <a:br>
              <a:rPr lang="ru-RU" b="0" dirty="0"/>
            </a:br>
            <a:r>
              <a:rPr lang="ru-RU" b="0" dirty="0"/>
              <a:t>* рекурсивный обход </a:t>
            </a:r>
            <a:r>
              <a:rPr lang="ru-RU" b="0" dirty="0" smtClean="0"/>
              <a:t>правого поддерева.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DFS – Depth First Search.</a:t>
            </a:r>
            <a:endParaRPr lang="ru-RU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36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Обход дерева в глубину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ru-RU" sz="2600" dirty="0" smtClean="0"/>
          </a:p>
          <a:p>
            <a:endParaRPr lang="ru-RU" sz="2600" dirty="0"/>
          </a:p>
          <a:p>
            <a:endParaRPr lang="ru-RU" sz="2600" dirty="0" smtClean="0"/>
          </a:p>
          <a:p>
            <a:r>
              <a:rPr lang="ru-RU" sz="2600" dirty="0" smtClean="0"/>
              <a:t>Прямой обход (сверху вниз)</a:t>
            </a:r>
            <a:r>
              <a:rPr lang="ru-RU" sz="2600" b="0" dirty="0" smtClean="0"/>
              <a:t>. Вначале посещается узел, затем левое и правые поддеревья.</a:t>
            </a:r>
            <a:br>
              <a:rPr lang="ru-RU" sz="2600" b="0" dirty="0" smtClean="0"/>
            </a:br>
            <a:r>
              <a:rPr lang="ru-RU" sz="2600" b="0" dirty="0" smtClean="0"/>
              <a:t>Порядок обработки узлов дерева на рисунке:</a:t>
            </a:r>
            <a:r>
              <a:rPr lang="en-US" sz="2600" b="0" dirty="0" smtClean="0"/>
              <a:t/>
            </a:r>
            <a:br>
              <a:rPr lang="en-US" sz="2600" b="0" dirty="0" smtClean="0"/>
            </a:br>
            <a:r>
              <a:rPr lang="en-US" sz="2600" b="0" dirty="0" smtClean="0"/>
              <a:t>E, D, B, A, C, H, F, G.</a:t>
            </a:r>
            <a:endParaRPr lang="ru-RU" sz="2600" b="0" dirty="0"/>
          </a:p>
          <a:p>
            <a:r>
              <a:rPr lang="ru-RU" sz="2600" dirty="0" smtClean="0"/>
              <a:t>Обратный обход (снизу вверх).</a:t>
            </a:r>
            <a:r>
              <a:rPr lang="ru-RU" sz="2600" b="0" dirty="0" smtClean="0"/>
              <a:t> Вначале посещаются левое и правое поддеревья, а затем узел.</a:t>
            </a:r>
            <a:r>
              <a:rPr lang="en-US" sz="2600" b="0" dirty="0" smtClean="0"/>
              <a:t/>
            </a:r>
            <a:br>
              <a:rPr lang="en-US" sz="2600" b="0" dirty="0" smtClean="0"/>
            </a:br>
            <a:r>
              <a:rPr lang="ru-RU" sz="2600" b="0" dirty="0"/>
              <a:t>Порядок обработки узлов дерева на рисунке:</a:t>
            </a:r>
            <a:r>
              <a:rPr lang="en-US" sz="2600" b="0" dirty="0"/>
              <a:t/>
            </a:r>
            <a:br>
              <a:rPr lang="en-US" sz="2600" b="0" dirty="0"/>
            </a:br>
            <a:r>
              <a:rPr lang="en-US" sz="2600" b="0" dirty="0" smtClean="0"/>
              <a:t>A, C, B, D, G, F, H, E.</a:t>
            </a:r>
            <a:endParaRPr lang="ru-RU" sz="26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18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450975"/>
            <a:ext cx="2362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85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Обход дерева в глубину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2600" dirty="0" smtClean="0"/>
          </a:p>
          <a:p>
            <a:endParaRPr lang="ru-RU" sz="2600" dirty="0"/>
          </a:p>
          <a:p>
            <a:endParaRPr lang="ru-RU" sz="2600" dirty="0" smtClean="0"/>
          </a:p>
          <a:p>
            <a:r>
              <a:rPr lang="ru-RU" sz="2600" dirty="0" smtClean="0"/>
              <a:t>Поперечный обход (слева направо)</a:t>
            </a:r>
            <a:r>
              <a:rPr lang="ru-RU" sz="2600" b="0" dirty="0" smtClean="0"/>
              <a:t>. Вначале посещается левое поддерево, затем узел и правое поддерево.</a:t>
            </a:r>
            <a:br>
              <a:rPr lang="ru-RU" sz="2600" b="0" dirty="0" smtClean="0"/>
            </a:br>
            <a:r>
              <a:rPr lang="ru-RU" sz="2600" b="0" dirty="0" smtClean="0"/>
              <a:t>Порядок обработки узлов дерева на рисунке:</a:t>
            </a:r>
            <a:r>
              <a:rPr lang="en-US" sz="2600" b="0" dirty="0" smtClean="0"/>
              <a:t/>
            </a:r>
            <a:br>
              <a:rPr lang="en-US" sz="2600" b="0" dirty="0" smtClean="0"/>
            </a:br>
            <a:r>
              <a:rPr lang="en-US" sz="2600" b="0" dirty="0" smtClean="0"/>
              <a:t>A, B, C, D, E, F, G, 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19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450975"/>
            <a:ext cx="2362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4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Определения, примеры деревьев</a:t>
            </a:r>
          </a:p>
          <a:p>
            <a:r>
              <a:rPr lang="ru-RU" dirty="0" smtClean="0"/>
              <a:t>Представление в памяти</a:t>
            </a:r>
          </a:p>
          <a:p>
            <a:r>
              <a:rPr lang="ru-RU" dirty="0" smtClean="0"/>
              <a:t>Обходы дерева в глубину, в ширину</a:t>
            </a:r>
          </a:p>
          <a:p>
            <a:r>
              <a:rPr lang="ru-RU" dirty="0" smtClean="0"/>
              <a:t>Двоичные деревья поиска</a:t>
            </a:r>
          </a:p>
          <a:p>
            <a:r>
              <a:rPr lang="ru-RU" dirty="0" smtClean="0"/>
              <a:t>Декартовы деревья</a:t>
            </a:r>
          </a:p>
          <a:p>
            <a:r>
              <a:rPr lang="ru-RU" dirty="0" smtClean="0"/>
              <a:t>АВЛ-деревья</a:t>
            </a:r>
          </a:p>
          <a:p>
            <a:r>
              <a:rPr lang="ru-RU" dirty="0" smtClean="0"/>
              <a:t>АТД «Ассоциативный массив»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854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Обход дерева в глубину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Обратный обход в глубину</a:t>
            </a: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0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TraverseDFS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CBinaryNode</a:t>
            </a:r>
            <a:r>
              <a:rPr lang="en-US" sz="20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 == NULL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TraverseDFS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node-&gt;Left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TraverseDFS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node-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&gt;Right </a:t>
            </a: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visit( node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9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Обход дерева в глубину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u="sng" dirty="0" smtClean="0"/>
              <a:t>Задача.</a:t>
            </a:r>
            <a:r>
              <a:rPr lang="ru-RU" sz="2600" b="0" dirty="0" smtClean="0"/>
              <a:t> Вычислить количество вершин в дереве.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0" u="sng" dirty="0" smtClean="0"/>
              <a:t>Решение.</a:t>
            </a:r>
            <a:r>
              <a:rPr lang="ru-RU" sz="2600" b="0" dirty="0" smtClean="0"/>
              <a:t> Обойти дерево в глубину в обратном порядке. После обработки левого и правого поддеревьев вычисляется число вершин в текущем поддереве.</a:t>
            </a:r>
            <a:br>
              <a:rPr lang="ru-RU" sz="2600" b="0" dirty="0" smtClean="0"/>
            </a:br>
            <a:r>
              <a:rPr lang="ru-RU" sz="2600" b="0" u="sng" dirty="0" smtClean="0"/>
              <a:t>Реализация:</a:t>
            </a:r>
            <a:r>
              <a:rPr lang="ru-RU" sz="2600" b="0" dirty="0" smtClean="0"/>
              <a:t/>
            </a:r>
            <a:br>
              <a:rPr lang="ru-RU" sz="2600" b="0" dirty="0" smtClean="0"/>
            </a:b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Возвращает количество элементов в поддереве</a:t>
            </a: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0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Count(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CBinaryNode</a:t>
            </a:r>
            <a:r>
              <a:rPr 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node 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( node == 0 )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Count( node-&gt;Left ) + Count( node-&gt;Right ) + 1;</a:t>
            </a:r>
            <a:b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811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Обход дерева в глубину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 smtClean="0"/>
              <a:t>Обход в глубину</a:t>
            </a:r>
            <a:r>
              <a:rPr lang="ru-RU" sz="2600" b="0" dirty="0" smtClean="0"/>
              <a:t> не начинает обработку других поддеревьев, пока полностью не обработает текущее поддерево.</a:t>
            </a:r>
          </a:p>
          <a:p>
            <a:pPr marL="0" indent="0">
              <a:buNone/>
            </a:pPr>
            <a:r>
              <a:rPr lang="ru-RU" sz="2600" b="0" dirty="0" smtClean="0"/>
              <a:t>Для прохода по слоям в прямом или обратном порядке требуется другой алгоритм.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2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Обход дерева в ширину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u="sng" dirty="0" smtClean="0"/>
              <a:t>Определение 12.</a:t>
            </a:r>
            <a:r>
              <a:rPr lang="ru-RU" sz="2400" dirty="0" smtClean="0"/>
              <a:t> Обход двоичного дерева в ширину (</a:t>
            </a:r>
            <a:r>
              <a:rPr lang="en-US" sz="2400" dirty="0" smtClean="0"/>
              <a:t>BFS)</a:t>
            </a:r>
            <a:r>
              <a:rPr lang="en-US" sz="2400" b="0" dirty="0" smtClean="0"/>
              <a:t> – </a:t>
            </a:r>
            <a:r>
              <a:rPr lang="ru-RU" sz="2400" b="0" dirty="0" smtClean="0"/>
              <a:t>обход вершин дерева по уровням (слоям), начиная от корня.</a:t>
            </a:r>
            <a:br>
              <a:rPr lang="ru-RU" sz="2400" b="0" dirty="0" smtClean="0"/>
            </a:br>
            <a:r>
              <a:rPr lang="en-US" sz="2400" b="0" dirty="0" smtClean="0"/>
              <a:t>BFS – Breadth First Search.</a:t>
            </a:r>
            <a:endParaRPr lang="ru-RU" sz="2400" b="0" dirty="0" smtClean="0"/>
          </a:p>
          <a:p>
            <a:pPr marL="0" indent="0">
              <a:buNone/>
            </a:pPr>
            <a:r>
              <a:rPr lang="ru-RU" sz="2400" b="0" dirty="0" smtClean="0"/>
              <a:t>Используется очередь, в которой хранятся вершины, требующие просмотра.</a:t>
            </a:r>
            <a:br>
              <a:rPr lang="ru-RU" sz="2400" b="0" dirty="0" smtClean="0"/>
            </a:br>
            <a:r>
              <a:rPr lang="ru-RU" sz="2400" b="0" dirty="0" smtClean="0"/>
              <a:t>За одну итерацию алгоритма:</a:t>
            </a:r>
            <a:br>
              <a:rPr lang="ru-RU" sz="2400" b="0" dirty="0" smtClean="0"/>
            </a:br>
            <a:r>
              <a:rPr lang="ru-RU" sz="2400" b="0" dirty="0" smtClean="0"/>
              <a:t>* </a:t>
            </a:r>
            <a:r>
              <a:rPr lang="ru-RU" sz="2400" b="0" dirty="0"/>
              <a:t>если очередь не </a:t>
            </a:r>
            <a:r>
              <a:rPr lang="ru-RU" sz="2400" b="0" dirty="0" smtClean="0"/>
              <a:t>пуста, извлекается вершина из очереди,</a:t>
            </a:r>
            <a:br>
              <a:rPr lang="ru-RU" sz="2400" b="0" dirty="0" smtClean="0"/>
            </a:br>
            <a:r>
              <a:rPr lang="ru-RU" sz="2400" b="0" dirty="0" smtClean="0"/>
              <a:t>* посещается (обрабатывается) извлеченная вершина,</a:t>
            </a:r>
            <a:br>
              <a:rPr lang="ru-RU" sz="2400" b="0" dirty="0" smtClean="0"/>
            </a:br>
            <a:r>
              <a:rPr lang="ru-RU" sz="2400" b="0" dirty="0" smtClean="0"/>
              <a:t>* в очередь помещаются все дочерние.</a:t>
            </a:r>
          </a:p>
          <a:p>
            <a:pPr marL="0" indent="0">
              <a:buNone/>
            </a:pPr>
            <a:r>
              <a:rPr lang="ru-RU" sz="2400" b="0" dirty="0"/>
              <a:t>Порядок обработки узлов дерева на </a:t>
            </a:r>
            <a:r>
              <a:rPr lang="ru-RU" sz="2400" b="0" dirty="0" smtClean="0"/>
              <a:t>рис</a:t>
            </a:r>
            <a:r>
              <a:rPr lang="en-US" sz="2400" b="0" dirty="0" smtClean="0"/>
              <a:t>.:</a:t>
            </a:r>
            <a:br>
              <a:rPr lang="en-US" sz="2400" b="0" dirty="0" smtClean="0"/>
            </a:br>
            <a:r>
              <a:rPr lang="en-US" sz="2400" b="0" dirty="0" smtClean="0"/>
              <a:t>E, D, H, B, F, A, C, G.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23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4851400"/>
            <a:ext cx="2362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9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Обход дерева в ширину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24</a:t>
            </a:fld>
            <a:endParaRPr lang="ru-R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75" y="2570534"/>
            <a:ext cx="3054350" cy="2858346"/>
          </a:xfrm>
        </p:spPr>
      </p:pic>
    </p:spTree>
    <p:extLst>
      <p:ext uri="{BB962C8B-B14F-4D97-AF65-F5344CB8AC3E}">
        <p14:creationId xmlns:p14="http://schemas.microsoft.com/office/powerpoint/2010/main" val="31182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Обход дерева в ширину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Обход в ширину</a:t>
            </a: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0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Traverse</a:t>
            </a:r>
            <a:r>
              <a:rPr lang="en-US" sz="20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FS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CBinaryNode</a:t>
            </a:r>
            <a:r>
              <a:rPr lang="en-US" sz="20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root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CBinaryNode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 q;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q.put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root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!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q.empty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CBinaryNode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node = 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q.pop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visit</a:t>
            </a: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( node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node-&gt;Left != NULL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q.push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node-&gt;Left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( node-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&gt;Right </a:t>
            </a: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!= NULL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q.push</a:t>
            </a: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( node-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&gt;Right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u="sng" dirty="0" smtClean="0"/>
              <a:t>Определение 13.</a:t>
            </a:r>
            <a:r>
              <a:rPr lang="ru-RU" sz="2600" dirty="0" smtClean="0"/>
              <a:t> </a:t>
            </a:r>
            <a:r>
              <a:rPr lang="ru-RU" sz="2600" dirty="0"/>
              <a:t>Двоичное дерево поиска</a:t>
            </a:r>
            <a:r>
              <a:rPr lang="ru-RU" sz="2600" b="0" dirty="0"/>
              <a:t> </a:t>
            </a:r>
            <a:r>
              <a:rPr lang="ru-RU" sz="2600" b="0" dirty="0" smtClean="0"/>
              <a:t>(</a:t>
            </a:r>
            <a:r>
              <a:rPr lang="ru-RU" sz="2600" b="0" dirty="0" err="1" smtClean="0"/>
              <a:t>binary</a:t>
            </a:r>
            <a:r>
              <a:rPr lang="ru-RU" sz="2600" b="0" dirty="0" smtClean="0"/>
              <a:t> </a:t>
            </a:r>
            <a:r>
              <a:rPr lang="ru-RU" sz="2600" b="0" dirty="0" err="1"/>
              <a:t>search</a:t>
            </a:r>
            <a:r>
              <a:rPr lang="ru-RU" sz="2600" b="0" dirty="0"/>
              <a:t> </a:t>
            </a:r>
            <a:r>
              <a:rPr lang="ru-RU" sz="2600" b="0" dirty="0" err="1"/>
              <a:t>tree</a:t>
            </a:r>
            <a:r>
              <a:rPr lang="ru-RU" sz="2600" b="0" dirty="0"/>
              <a:t>, BST) </a:t>
            </a:r>
            <a:r>
              <a:rPr lang="ru-RU" sz="2600" b="0" dirty="0" smtClean="0"/>
              <a:t>– </a:t>
            </a:r>
            <a:r>
              <a:rPr lang="ru-RU" sz="2600" b="0" dirty="0"/>
              <a:t>это двоичное дерево, </a:t>
            </a:r>
            <a:r>
              <a:rPr lang="ru-RU" sz="2600" b="0" dirty="0" smtClean="0"/>
              <a:t>с каждым узлом которого связан ключ, и выполня</a:t>
            </a:r>
            <a:r>
              <a:rPr lang="ru-RU" sz="2600" b="0" dirty="0"/>
              <a:t>е</a:t>
            </a:r>
            <a:r>
              <a:rPr lang="ru-RU" sz="2600" b="0" dirty="0" smtClean="0"/>
              <a:t>тся следующее дополнительное условие:</a:t>
            </a:r>
            <a:endParaRPr lang="ru-RU" sz="2600" b="0" dirty="0"/>
          </a:p>
          <a:p>
            <a:r>
              <a:rPr lang="ru-RU" sz="2600" b="0" dirty="0" smtClean="0"/>
              <a:t>Ключ в любом узле </a:t>
            </a:r>
            <a:r>
              <a:rPr lang="en-US" sz="2600" b="0" dirty="0" smtClean="0"/>
              <a:t>X </a:t>
            </a:r>
            <a:r>
              <a:rPr lang="ru-RU" sz="2600" b="0" dirty="0" smtClean="0"/>
              <a:t>больше или равен ключам во всех узлах левого поддерева </a:t>
            </a:r>
            <a:r>
              <a:rPr lang="en-US" sz="2600" b="0" dirty="0" smtClean="0"/>
              <a:t>X</a:t>
            </a:r>
            <a:r>
              <a:rPr lang="ru-RU" sz="2600" b="0" dirty="0" smtClean="0"/>
              <a:t> и меньше или равен ключам во всех узлах правого поддерева </a:t>
            </a:r>
            <a:r>
              <a:rPr lang="en-US" sz="2600" b="0" dirty="0" smtClean="0"/>
              <a:t>X</a:t>
            </a:r>
            <a:r>
              <a:rPr lang="ru-RU" sz="2600" b="0" dirty="0" smtClean="0"/>
              <a:t>.</a:t>
            </a:r>
            <a:endParaRPr lang="en-US" sz="2600" b="0" dirty="0" smtClean="0"/>
          </a:p>
          <a:p>
            <a:pPr marL="0" indent="0">
              <a:buNone/>
            </a:pPr>
            <a:r>
              <a:rPr lang="ru-RU" sz="2600" b="0" dirty="0" smtClean="0"/>
              <a:t>	</a:t>
            </a:r>
            <a:r>
              <a:rPr lang="ru-RU" sz="2600" b="0" u="sng" dirty="0" smtClean="0"/>
              <a:t>Пример:</a:t>
            </a:r>
            <a:endParaRPr lang="ru-RU" sz="2600" b="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26</a:t>
            </a:fld>
            <a:endParaRPr lang="ru-RU"/>
          </a:p>
        </p:txBody>
      </p:sp>
      <p:pic>
        <p:nvPicPr>
          <p:cNvPr id="9218" name="Picture 2" descr="File:Binary search tre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4746096"/>
            <a:ext cx="2282825" cy="19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1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0" dirty="0" smtClean="0"/>
              <a:t>Операции с двоичным деревом поиска: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Поиск по ключу.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/>
              <a:t>Поиск минимального, максимального ключей.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Вставка.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Удаление.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Обход дерева в порядке возрастания ключей.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63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Поиск по ключу.</a:t>
            </a:r>
          </a:p>
          <a:p>
            <a:pPr marL="0" indent="0">
              <a:buNone/>
            </a:pPr>
            <a:r>
              <a:rPr lang="ru-RU" sz="2400" b="0" u="sng" dirty="0"/>
              <a:t>Дано:</a:t>
            </a:r>
            <a:r>
              <a:rPr lang="ru-RU" sz="2400" b="0" dirty="0"/>
              <a:t> указатель на корень дерева </a:t>
            </a:r>
            <a:r>
              <a:rPr lang="en-US" sz="2400" b="0" dirty="0"/>
              <a:t>X</a:t>
            </a:r>
            <a:r>
              <a:rPr lang="ru-RU" sz="2400" b="0" dirty="0"/>
              <a:t> и ключ K</a:t>
            </a:r>
            <a:r>
              <a:rPr lang="ru-RU" sz="2400" b="0" dirty="0" smtClean="0"/>
              <a:t>.</a:t>
            </a:r>
            <a:endParaRPr lang="ru-RU" sz="2400" b="0" dirty="0"/>
          </a:p>
          <a:p>
            <a:pPr marL="0" indent="0">
              <a:buNone/>
            </a:pPr>
            <a:r>
              <a:rPr lang="ru-RU" sz="2400" b="0" u="sng" dirty="0" smtClean="0"/>
              <a:t>Задача</a:t>
            </a:r>
            <a:r>
              <a:rPr lang="ru-RU" sz="2400" b="0" u="sng" dirty="0"/>
              <a:t>:</a:t>
            </a:r>
            <a:r>
              <a:rPr lang="ru-RU" sz="2400" b="0" dirty="0"/>
              <a:t> проверить, есть ли узел с ключом K в </a:t>
            </a:r>
            <a:r>
              <a:rPr lang="ru-RU" sz="2400" b="0" dirty="0" smtClean="0"/>
              <a:t>дереве, </a:t>
            </a:r>
            <a:r>
              <a:rPr lang="ru-RU" sz="2400" b="0" dirty="0"/>
              <a:t>и если да, то вернуть </a:t>
            </a:r>
            <a:r>
              <a:rPr lang="ru-RU" sz="2400" b="0" dirty="0" smtClean="0"/>
              <a:t>указатель </a:t>
            </a:r>
            <a:r>
              <a:rPr lang="ru-RU" sz="2400" b="0" dirty="0"/>
              <a:t>на этот узел.</a:t>
            </a:r>
          </a:p>
          <a:p>
            <a:pPr marL="0" indent="0">
              <a:buNone/>
            </a:pPr>
            <a:r>
              <a:rPr lang="ru-RU" sz="2400" b="0" u="sng" dirty="0" smtClean="0"/>
              <a:t>Алгоритм:</a:t>
            </a:r>
            <a:r>
              <a:rPr lang="en-US" sz="2400" b="0" dirty="0" smtClean="0"/>
              <a:t> </a:t>
            </a:r>
            <a:r>
              <a:rPr lang="ru-RU" sz="2400" b="0" dirty="0" smtClean="0"/>
              <a:t>Если </a:t>
            </a:r>
            <a:r>
              <a:rPr lang="ru-RU" sz="2400" b="0" dirty="0"/>
              <a:t>дерево пусто, сообщить, что узел не найден, и остановиться.</a:t>
            </a:r>
          </a:p>
          <a:p>
            <a:pPr marL="0" indent="0">
              <a:buNone/>
            </a:pPr>
            <a:r>
              <a:rPr lang="ru-RU" sz="2400" b="0" dirty="0"/>
              <a:t>Иначе сравнить K со значением ключа корневого узла X.</a:t>
            </a:r>
          </a:p>
          <a:p>
            <a:pPr lvl="1"/>
            <a:r>
              <a:rPr lang="ru-RU" sz="2000" dirty="0"/>
              <a:t>Если </a:t>
            </a:r>
            <a:r>
              <a:rPr lang="ru-RU" sz="2000" dirty="0" smtClean="0"/>
              <a:t>K == X</a:t>
            </a:r>
            <a:r>
              <a:rPr lang="ru-RU" sz="2000" dirty="0"/>
              <a:t>, выдать ссылку на этот узел и остановиться.</a:t>
            </a:r>
          </a:p>
          <a:p>
            <a:pPr lvl="1"/>
            <a:r>
              <a:rPr lang="ru-RU" sz="2000" dirty="0"/>
              <a:t>Если </a:t>
            </a:r>
            <a:r>
              <a:rPr lang="ru-RU" sz="2000" dirty="0" smtClean="0"/>
              <a:t>K &gt; X</a:t>
            </a:r>
            <a:r>
              <a:rPr lang="ru-RU" sz="2000" dirty="0"/>
              <a:t>, рекурсивно искать ключ K в правом поддереве </a:t>
            </a:r>
            <a:r>
              <a:rPr lang="en-US" sz="2000" dirty="0" smtClean="0"/>
              <a:t>X</a:t>
            </a:r>
            <a:r>
              <a:rPr lang="ru-RU" sz="2000" dirty="0" smtClean="0"/>
              <a:t>.</a:t>
            </a:r>
            <a:endParaRPr lang="ru-RU" sz="2000" dirty="0"/>
          </a:p>
          <a:p>
            <a:pPr lvl="1"/>
            <a:r>
              <a:rPr lang="ru-RU" sz="2000" dirty="0"/>
              <a:t>Если </a:t>
            </a:r>
            <a:r>
              <a:rPr lang="ru-RU" sz="2000" dirty="0" smtClean="0"/>
              <a:t>K &lt; X</a:t>
            </a:r>
            <a:r>
              <a:rPr lang="ru-RU" sz="2000" dirty="0"/>
              <a:t>, рекурсивно искать ключ K в левом поддереве </a:t>
            </a:r>
            <a:r>
              <a:rPr lang="en-US" sz="2000" dirty="0" smtClean="0"/>
              <a:t>X</a:t>
            </a:r>
            <a:r>
              <a:rPr lang="ru-RU" sz="2000" dirty="0" smtClean="0"/>
              <a:t>.</a:t>
            </a:r>
            <a:endParaRPr lang="ru-RU" sz="2000" dirty="0"/>
          </a:p>
          <a:p>
            <a:pPr marL="0" indent="0">
              <a:buNone/>
            </a:pPr>
            <a:r>
              <a:rPr lang="ru-RU" sz="2400" b="0" dirty="0" smtClean="0"/>
              <a:t>Время работы: </a:t>
            </a:r>
            <a:r>
              <a:rPr lang="en-US" sz="2400" b="0" dirty="0" smtClean="0"/>
              <a:t>O(h)</a:t>
            </a:r>
            <a:r>
              <a:rPr lang="ru-RU" sz="2400" b="0" dirty="0" smtClean="0"/>
              <a:t>, где </a:t>
            </a:r>
            <a:r>
              <a:rPr lang="en-US" sz="2400" b="0" dirty="0" smtClean="0"/>
              <a:t>h – </a:t>
            </a:r>
            <a:r>
              <a:rPr lang="ru-RU" sz="2400" b="0" dirty="0" smtClean="0"/>
              <a:t>глубина дерева.</a:t>
            </a:r>
            <a:endParaRPr lang="ru-RU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84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Поиск</a:t>
            </a: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Возвращает узел с заданным ключом. </a:t>
            </a: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если узла</a:t>
            </a:r>
            <a:b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с таким ключом нет.</a:t>
            </a:r>
            <a:endParaRPr lang="en-US" sz="20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Find(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20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node, </a:t>
            </a:r>
            <a:r>
              <a:rPr lang="en-US" sz="2000" b="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 == NULL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NULL;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node-&gt;Data == value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node;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node-&gt;Data &gt; value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Find( node-&gt;Left, value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Find( node-&gt;Right, value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Определения деревьев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u="sng" dirty="0" smtClean="0"/>
              <a:t>Определение 1.</a:t>
            </a:r>
            <a:r>
              <a:rPr lang="ru-RU" dirty="0" smtClean="0"/>
              <a:t> Дерево (свободное)</a:t>
            </a:r>
            <a:r>
              <a:rPr lang="ru-RU" b="0" dirty="0" smtClean="0"/>
              <a:t> –</a:t>
            </a:r>
            <a:br>
              <a:rPr lang="ru-RU" b="0" dirty="0" smtClean="0"/>
            </a:br>
            <a:r>
              <a:rPr lang="ru-RU" b="0" dirty="0" smtClean="0"/>
              <a:t>непустая коллекция </a:t>
            </a:r>
            <a:r>
              <a:rPr lang="ru-RU" dirty="0" smtClean="0"/>
              <a:t>вершин</a:t>
            </a:r>
            <a:r>
              <a:rPr lang="ru-RU" b="0" dirty="0" smtClean="0"/>
              <a:t> и </a:t>
            </a:r>
            <a:r>
              <a:rPr lang="ru-RU" dirty="0" smtClean="0"/>
              <a:t>ребер</a:t>
            </a:r>
            <a:r>
              <a:rPr lang="ru-RU" b="0" dirty="0" smtClean="0"/>
              <a:t>,</a:t>
            </a:r>
            <a:br>
              <a:rPr lang="ru-RU" b="0" dirty="0" smtClean="0"/>
            </a:br>
            <a:r>
              <a:rPr lang="ru-RU" b="0" dirty="0" smtClean="0"/>
              <a:t>удовлетворяющих </a:t>
            </a:r>
            <a:r>
              <a:rPr lang="ru-RU" dirty="0" smtClean="0"/>
              <a:t>определяющему</a:t>
            </a:r>
            <a:br>
              <a:rPr lang="ru-RU" dirty="0" smtClean="0"/>
            </a:br>
            <a:r>
              <a:rPr lang="ru-RU" dirty="0" smtClean="0"/>
              <a:t>свойству дерева</a:t>
            </a:r>
            <a:r>
              <a:rPr lang="ru-RU" b="0" dirty="0" smtClean="0"/>
              <a:t>.</a:t>
            </a:r>
            <a:br>
              <a:rPr lang="ru-RU" b="0" dirty="0" smtClean="0"/>
            </a:br>
            <a:r>
              <a:rPr lang="ru-RU" dirty="0" smtClean="0"/>
              <a:t>Вершина (узел)</a:t>
            </a:r>
            <a:r>
              <a:rPr lang="ru-RU" b="0" dirty="0" smtClean="0"/>
              <a:t> – простой объект,</a:t>
            </a:r>
            <a:br>
              <a:rPr lang="ru-RU" b="0" dirty="0" smtClean="0"/>
            </a:br>
            <a:r>
              <a:rPr lang="ru-RU" b="0" dirty="0" smtClean="0"/>
              <a:t>который может содержать некоторую информацию.</a:t>
            </a:r>
            <a:br>
              <a:rPr lang="ru-RU" b="0" dirty="0" smtClean="0"/>
            </a:br>
            <a:r>
              <a:rPr lang="ru-RU" dirty="0" smtClean="0"/>
              <a:t>Ребро</a:t>
            </a:r>
            <a:r>
              <a:rPr lang="ru-RU" b="0" dirty="0" smtClean="0"/>
              <a:t> – связь между двумя вершинами.</a:t>
            </a:r>
            <a:br>
              <a:rPr lang="ru-RU" b="0" dirty="0" smtClean="0"/>
            </a:br>
            <a:r>
              <a:rPr lang="ru-RU" dirty="0" smtClean="0"/>
              <a:t>Путь в дереве</a:t>
            </a:r>
            <a:r>
              <a:rPr lang="ru-RU" b="0" dirty="0" smtClean="0"/>
              <a:t> – список отдельных вершин, в котором следующие друг за другом вершины соединяются ребрами дерева.</a:t>
            </a:r>
          </a:p>
          <a:p>
            <a:pPr marL="0" indent="0">
              <a:buNone/>
            </a:pPr>
            <a:r>
              <a:rPr lang="ru-RU" dirty="0" smtClean="0"/>
              <a:t>Определяющее свойство дерева</a:t>
            </a:r>
            <a:r>
              <a:rPr lang="ru-RU" b="0" dirty="0" smtClean="0"/>
              <a:t> – существование только одного пути, соединяющего любые два узла.</a:t>
            </a:r>
          </a:p>
          <a:p>
            <a:pPr marL="0" indent="0">
              <a:buNone/>
            </a:pPr>
            <a:r>
              <a:rPr lang="ru-RU" u="sng" dirty="0"/>
              <a:t>Определение 2</a:t>
            </a:r>
            <a:r>
              <a:rPr lang="ru-RU" dirty="0"/>
              <a:t> (равносильно первому). </a:t>
            </a:r>
            <a:r>
              <a:rPr lang="ru-RU" dirty="0" smtClean="0"/>
              <a:t>Дерево (свободное)</a:t>
            </a:r>
            <a:r>
              <a:rPr lang="ru-RU" b="0" dirty="0" smtClean="0"/>
              <a:t> </a:t>
            </a:r>
            <a:r>
              <a:rPr lang="ru-RU" b="0" dirty="0"/>
              <a:t>– неориентированный связный граф без циклов</a:t>
            </a:r>
            <a:r>
              <a:rPr lang="ru-RU" b="0" dirty="0" smtClean="0"/>
              <a:t>.</a:t>
            </a: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704975"/>
            <a:ext cx="2933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Поиск минимального ключа.</a:t>
            </a:r>
          </a:p>
          <a:p>
            <a:pPr marL="0" indent="0">
              <a:buNone/>
            </a:pPr>
            <a:r>
              <a:rPr lang="ru-RU" sz="2400" b="0" u="sng" dirty="0"/>
              <a:t>Дано:</a:t>
            </a:r>
            <a:r>
              <a:rPr lang="ru-RU" sz="2400" b="0" dirty="0"/>
              <a:t> указатель на корень </a:t>
            </a:r>
            <a:r>
              <a:rPr lang="ru-RU" sz="2400" b="0" dirty="0" smtClean="0"/>
              <a:t>непустого дерева </a:t>
            </a:r>
            <a:r>
              <a:rPr lang="en-US" sz="2400" b="0" dirty="0" smtClean="0"/>
              <a:t>X</a:t>
            </a:r>
            <a:r>
              <a:rPr lang="ru-RU" sz="2400" b="0" dirty="0" smtClean="0"/>
              <a:t>.</a:t>
            </a:r>
            <a:endParaRPr lang="ru-RU" sz="2400" b="0" dirty="0"/>
          </a:p>
          <a:p>
            <a:pPr marL="0" indent="0">
              <a:buNone/>
            </a:pPr>
            <a:r>
              <a:rPr lang="ru-RU" sz="2400" b="0" u="sng" dirty="0" smtClean="0"/>
              <a:t>Задача</a:t>
            </a:r>
            <a:r>
              <a:rPr lang="ru-RU" sz="2400" b="0" u="sng" dirty="0"/>
              <a:t>:</a:t>
            </a:r>
            <a:r>
              <a:rPr lang="ru-RU" sz="2400" b="0" dirty="0"/>
              <a:t> </a:t>
            </a:r>
            <a:r>
              <a:rPr lang="ru-RU" sz="2400" b="0" dirty="0" smtClean="0"/>
              <a:t>найти узел с минимальным значением ключа.</a:t>
            </a:r>
            <a:endParaRPr lang="ru-RU" sz="2400" b="0" dirty="0"/>
          </a:p>
          <a:p>
            <a:pPr marL="0" indent="0">
              <a:buNone/>
            </a:pPr>
            <a:r>
              <a:rPr lang="ru-RU" sz="2400" b="0" u="sng" dirty="0" smtClean="0"/>
              <a:t>Алгоритм:</a:t>
            </a:r>
            <a:r>
              <a:rPr lang="en-US" sz="2400" b="0" dirty="0" smtClean="0"/>
              <a:t> </a:t>
            </a:r>
            <a:r>
              <a:rPr lang="ru-RU" sz="2400" b="0" dirty="0" smtClean="0"/>
              <a:t>Переходить в левый дочерний узел, пока такой существует.</a:t>
            </a:r>
            <a:endParaRPr lang="ru-RU" sz="2400" b="0" dirty="0"/>
          </a:p>
          <a:p>
            <a:pPr marL="0" indent="0">
              <a:buNone/>
            </a:pPr>
            <a:r>
              <a:rPr lang="ru-RU" sz="2400" b="0" dirty="0" smtClean="0"/>
              <a:t>Время работы: </a:t>
            </a:r>
            <a:r>
              <a:rPr lang="en-US" sz="2400" b="0" dirty="0" smtClean="0"/>
              <a:t>O(h)</a:t>
            </a:r>
            <a:r>
              <a:rPr lang="ru-RU" sz="2400" b="0" dirty="0" smtClean="0"/>
              <a:t>, где </a:t>
            </a:r>
            <a:r>
              <a:rPr lang="en-US" sz="2400" b="0" dirty="0" smtClean="0"/>
              <a:t>h – </a:t>
            </a:r>
            <a:r>
              <a:rPr lang="ru-RU" sz="2400" b="0" dirty="0" smtClean="0"/>
              <a:t>глубина дерева.</a:t>
            </a:r>
            <a:endParaRPr lang="ru-RU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764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Поиск узла с минимальным ключом</a:t>
            </a: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0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FindMinimum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20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assert( node != NULL );</a:t>
            </a:r>
            <a:endParaRPr lang="ru-RU" sz="20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node-&gt;Left != NULL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node = node-&gt;Left;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node;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Добавление узла.</a:t>
            </a:r>
          </a:p>
          <a:p>
            <a:pPr marL="0" indent="0">
              <a:buNone/>
            </a:pPr>
            <a:r>
              <a:rPr lang="ru-RU" sz="2400" b="0" u="sng" dirty="0"/>
              <a:t>Дано:</a:t>
            </a:r>
            <a:r>
              <a:rPr lang="ru-RU" sz="2400" b="0" dirty="0"/>
              <a:t> </a:t>
            </a:r>
            <a:r>
              <a:rPr lang="ru-RU" sz="2400" b="0" dirty="0" smtClean="0"/>
              <a:t>указатель на корень дерева </a:t>
            </a:r>
            <a:r>
              <a:rPr lang="en-US" sz="2400" b="0" dirty="0" smtClean="0"/>
              <a:t>X</a:t>
            </a:r>
            <a:r>
              <a:rPr lang="ru-RU" sz="2400" b="0" dirty="0" smtClean="0"/>
              <a:t> </a:t>
            </a:r>
            <a:r>
              <a:rPr lang="ru-RU" sz="2400" b="0" dirty="0"/>
              <a:t>и ключ K.</a:t>
            </a:r>
          </a:p>
          <a:p>
            <a:pPr marL="0" indent="0">
              <a:buNone/>
            </a:pPr>
            <a:r>
              <a:rPr lang="ru-RU" sz="2400" b="0" u="sng" dirty="0" smtClean="0"/>
              <a:t>Задача</a:t>
            </a:r>
            <a:r>
              <a:rPr lang="ru-RU" sz="2400" b="0" u="sng" dirty="0"/>
              <a:t>:</a:t>
            </a:r>
            <a:r>
              <a:rPr lang="ru-RU" sz="2400" b="0" dirty="0"/>
              <a:t> </a:t>
            </a:r>
            <a:r>
              <a:rPr lang="ru-RU" sz="2400" b="0" dirty="0" smtClean="0"/>
              <a:t>вставить узел с ключом </a:t>
            </a:r>
            <a:r>
              <a:rPr lang="en-US" sz="2400" b="0" dirty="0" smtClean="0"/>
              <a:t>K </a:t>
            </a:r>
            <a:r>
              <a:rPr lang="ru-RU" sz="2400" b="0" dirty="0" smtClean="0"/>
              <a:t>в дерево (возможно появление дубликатов).</a:t>
            </a:r>
            <a:endParaRPr lang="ru-RU" sz="2400" b="0" dirty="0"/>
          </a:p>
          <a:p>
            <a:pPr marL="0" indent="0">
              <a:buNone/>
            </a:pPr>
            <a:r>
              <a:rPr lang="ru-RU" sz="2400" b="0" u="sng" dirty="0" smtClean="0"/>
              <a:t>Алгоритм:</a:t>
            </a:r>
            <a:r>
              <a:rPr lang="en-US" sz="2400" b="0" dirty="0" smtClean="0"/>
              <a:t> </a:t>
            </a:r>
            <a:r>
              <a:rPr lang="ru-RU" sz="2400" b="0" dirty="0"/>
              <a:t>Если дерево пусто, заменить его на дерево с одним корневым узлом </a:t>
            </a:r>
            <a:r>
              <a:rPr lang="ru-RU" sz="2400" b="0" dirty="0" smtClean="0"/>
              <a:t>и </a:t>
            </a:r>
            <a:r>
              <a:rPr lang="ru-RU" sz="2400" b="0" dirty="0"/>
              <a:t>остановиться.</a:t>
            </a:r>
          </a:p>
          <a:p>
            <a:pPr marL="0" indent="0">
              <a:buNone/>
            </a:pPr>
            <a:r>
              <a:rPr lang="ru-RU" sz="2400" b="0" dirty="0"/>
              <a:t>Иначе сравнить K с ключом корневого узла X.</a:t>
            </a:r>
          </a:p>
          <a:p>
            <a:pPr lvl="1"/>
            <a:r>
              <a:rPr lang="ru-RU" sz="2000" dirty="0" smtClean="0"/>
              <a:t>Если K &lt; X</a:t>
            </a:r>
            <a:r>
              <a:rPr lang="ru-RU" sz="2000" dirty="0"/>
              <a:t>, рекурсивно </a:t>
            </a:r>
            <a:r>
              <a:rPr lang="ru-RU" sz="2000" dirty="0" smtClean="0"/>
              <a:t>добавить K </a:t>
            </a:r>
            <a:r>
              <a:rPr lang="ru-RU" sz="2000" dirty="0"/>
              <a:t>в левое поддерево </a:t>
            </a:r>
            <a:r>
              <a:rPr lang="en-US" sz="2000" dirty="0" smtClean="0"/>
              <a:t>X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lvl="1"/>
            <a:r>
              <a:rPr lang="ru-RU" sz="2000" dirty="0" smtClean="0"/>
              <a:t>Иначе рекурсивно </a:t>
            </a:r>
            <a:r>
              <a:rPr lang="ru-RU" sz="2000" dirty="0"/>
              <a:t>добавить K в правое поддерево </a:t>
            </a:r>
            <a:r>
              <a:rPr lang="en-US" sz="2000" dirty="0"/>
              <a:t>X</a:t>
            </a:r>
            <a:r>
              <a:rPr lang="ru-RU" sz="2000" dirty="0" smtClean="0"/>
              <a:t>.</a:t>
            </a:r>
            <a:endParaRPr lang="ru-RU" sz="2000" dirty="0"/>
          </a:p>
          <a:p>
            <a:pPr marL="0" lvl="1" indent="0">
              <a:buNone/>
            </a:pPr>
            <a:r>
              <a:rPr lang="ru-RU" dirty="0"/>
              <a:t>Время работы: </a:t>
            </a:r>
            <a:r>
              <a:rPr lang="en-US" dirty="0"/>
              <a:t>O(h)</a:t>
            </a:r>
            <a:r>
              <a:rPr lang="ru-RU" dirty="0"/>
              <a:t>, где </a:t>
            </a:r>
            <a:r>
              <a:rPr lang="en-US" dirty="0"/>
              <a:t>h – </a:t>
            </a:r>
            <a:r>
              <a:rPr lang="ru-RU" dirty="0"/>
              <a:t>глубина дерева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455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20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Вставка</a:t>
            </a: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ru-RU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Не указываем </a:t>
            </a:r>
            <a:r>
              <a:rPr lang="en-US" sz="20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</a:t>
            </a:r>
            <a:endParaRPr lang="ru-RU" sz="20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Insert( </a:t>
            </a:r>
            <a:r>
              <a:rPr lang="en-US" sz="20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ru-RU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node, 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 == NULL ) {</a:t>
            </a:r>
            <a:endParaRPr lang="ru-RU" sz="20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 = new </a:t>
            </a:r>
            <a:r>
              <a:rPr lang="en-US" sz="20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value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node-&gt;Data &gt; value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Insert( node-&gt;Left, value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Insert( node-&gt;Right, value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0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Удаление узла.</a:t>
            </a:r>
          </a:p>
          <a:p>
            <a:pPr marL="0" indent="0">
              <a:buNone/>
            </a:pPr>
            <a:r>
              <a:rPr lang="ru-RU" sz="2400" b="0" u="sng" dirty="0"/>
              <a:t>Дано:</a:t>
            </a:r>
            <a:r>
              <a:rPr lang="ru-RU" sz="2400" b="0" dirty="0"/>
              <a:t> </a:t>
            </a:r>
            <a:r>
              <a:rPr lang="ru-RU" sz="2400" b="0" dirty="0" smtClean="0"/>
              <a:t>указатель на корень дерева </a:t>
            </a:r>
            <a:r>
              <a:rPr lang="en-US" sz="2400" b="0" dirty="0" smtClean="0"/>
              <a:t>X</a:t>
            </a:r>
            <a:r>
              <a:rPr lang="ru-RU" sz="2400" b="0" dirty="0" smtClean="0"/>
              <a:t> </a:t>
            </a:r>
            <a:r>
              <a:rPr lang="ru-RU" sz="2400" b="0" dirty="0"/>
              <a:t>и </a:t>
            </a:r>
            <a:r>
              <a:rPr lang="ru-RU" sz="2400" b="0" dirty="0" smtClean="0"/>
              <a:t>ключ </a:t>
            </a:r>
            <a:r>
              <a:rPr lang="ru-RU" sz="2400" b="0" dirty="0"/>
              <a:t>K.</a:t>
            </a:r>
          </a:p>
          <a:p>
            <a:pPr marL="0" indent="0">
              <a:buNone/>
            </a:pPr>
            <a:r>
              <a:rPr lang="ru-RU" sz="2400" b="0" u="sng" dirty="0" smtClean="0"/>
              <a:t>Задача</a:t>
            </a:r>
            <a:r>
              <a:rPr lang="ru-RU" sz="2400" b="0" u="sng" dirty="0"/>
              <a:t>:</a:t>
            </a:r>
            <a:r>
              <a:rPr lang="ru-RU" sz="2400" b="0" dirty="0"/>
              <a:t> удалить из </a:t>
            </a:r>
            <a:r>
              <a:rPr lang="ru-RU" sz="2400" b="0" dirty="0" smtClean="0"/>
              <a:t>дерева </a:t>
            </a:r>
            <a:r>
              <a:rPr lang="ru-RU" sz="2400" b="0" dirty="0"/>
              <a:t>узел с ключом K (если такой есть)</a:t>
            </a:r>
            <a:r>
              <a:rPr lang="ru-RU" sz="2400" b="0" dirty="0" smtClean="0"/>
              <a:t>.</a:t>
            </a:r>
            <a:endParaRPr lang="ru-RU" sz="2400" b="0" dirty="0"/>
          </a:p>
          <a:p>
            <a:pPr marL="0" indent="0">
              <a:buNone/>
            </a:pPr>
            <a:r>
              <a:rPr lang="ru-RU" sz="2400" b="0" u="sng" dirty="0" smtClean="0"/>
              <a:t>Алгоритм:</a:t>
            </a:r>
            <a:r>
              <a:rPr lang="en-US" sz="2400" b="0" dirty="0" smtClean="0"/>
              <a:t> </a:t>
            </a:r>
            <a:r>
              <a:rPr lang="ru-RU" sz="2400" b="0" dirty="0" smtClean="0"/>
              <a:t>Если дерево</a:t>
            </a:r>
            <a:r>
              <a:rPr lang="en-US" sz="2400" b="0" dirty="0" smtClean="0"/>
              <a:t> </a:t>
            </a:r>
            <a:r>
              <a:rPr lang="ru-RU" sz="2400" b="0" dirty="0" smtClean="0"/>
              <a:t>пусто, остановиться.</a:t>
            </a:r>
            <a:endParaRPr lang="ru-RU" sz="2400" b="0" dirty="0"/>
          </a:p>
          <a:p>
            <a:pPr marL="0" indent="0">
              <a:buNone/>
            </a:pPr>
            <a:r>
              <a:rPr lang="ru-RU" sz="2400" b="0" dirty="0"/>
              <a:t>Иначе сравнить K с ключом корневого узла X.</a:t>
            </a:r>
          </a:p>
          <a:p>
            <a:pPr lvl="1"/>
            <a:r>
              <a:rPr lang="ru-RU" sz="2000" dirty="0" smtClean="0"/>
              <a:t>Если K &lt; X</a:t>
            </a:r>
            <a:r>
              <a:rPr lang="ru-RU" sz="2000" dirty="0"/>
              <a:t>, рекурсивно </a:t>
            </a:r>
            <a:r>
              <a:rPr lang="ru-RU" sz="2000" dirty="0" smtClean="0"/>
              <a:t>удалить K из левого поддерева </a:t>
            </a:r>
            <a:r>
              <a:rPr lang="ru-RU" sz="2000" dirty="0"/>
              <a:t>Т</a:t>
            </a:r>
            <a:r>
              <a:rPr lang="ru-RU" sz="2000" dirty="0" smtClean="0"/>
              <a:t>.</a:t>
            </a:r>
          </a:p>
          <a:p>
            <a:pPr lvl="1"/>
            <a:r>
              <a:rPr lang="ru-RU" sz="2000" dirty="0"/>
              <a:t>Если K </a:t>
            </a:r>
            <a:r>
              <a:rPr lang="en-US" sz="2000" dirty="0"/>
              <a:t>&gt;</a:t>
            </a:r>
            <a:r>
              <a:rPr lang="ru-RU" sz="2000" dirty="0" smtClean="0"/>
              <a:t> </a:t>
            </a:r>
            <a:r>
              <a:rPr lang="ru-RU" sz="2000" dirty="0"/>
              <a:t>X, рекурсивно удалить K из левого поддерева Т.</a:t>
            </a:r>
            <a:endParaRPr lang="en-US" sz="2000" dirty="0"/>
          </a:p>
          <a:p>
            <a:pPr lvl="1"/>
            <a:r>
              <a:rPr lang="ru-RU" sz="2000" dirty="0"/>
              <a:t>Если </a:t>
            </a:r>
            <a:r>
              <a:rPr lang="ru-RU" sz="2000" dirty="0" smtClean="0"/>
              <a:t>K == X</a:t>
            </a:r>
            <a:r>
              <a:rPr lang="ru-RU" sz="2000" dirty="0"/>
              <a:t>, то необходимо рассмотреть три </a:t>
            </a:r>
            <a:r>
              <a:rPr lang="ru-RU" sz="2000" dirty="0" smtClean="0"/>
              <a:t>случая:</a:t>
            </a:r>
          </a:p>
          <a:p>
            <a:pPr marL="1314450" lvl="2" indent="-457200">
              <a:buFont typeface="+mj-lt"/>
              <a:buAutoNum type="arabicPeriod"/>
            </a:pPr>
            <a:r>
              <a:rPr lang="ru-RU" sz="2000" dirty="0" smtClean="0"/>
              <a:t>Обоих дочерних нет. Удаляем узел</a:t>
            </a:r>
            <a:r>
              <a:rPr lang="en-US" sz="2000" dirty="0" smtClean="0"/>
              <a:t> X</a:t>
            </a:r>
            <a:r>
              <a:rPr lang="ru-RU" sz="2000" dirty="0" smtClean="0"/>
              <a:t>, обнуляем ссылку.</a:t>
            </a:r>
          </a:p>
          <a:p>
            <a:pPr marL="1314450" lvl="2" indent="-457200">
              <a:buFont typeface="+mj-lt"/>
              <a:buAutoNum type="arabicPeriod"/>
            </a:pPr>
            <a:r>
              <a:rPr lang="ru-RU" sz="2000" dirty="0" smtClean="0"/>
              <a:t>Одного дочернего нет. Переносим дочерний узел в </a:t>
            </a:r>
            <a:r>
              <a:rPr lang="en-US" sz="2000" dirty="0" smtClean="0"/>
              <a:t>X</a:t>
            </a:r>
            <a:r>
              <a:rPr lang="ru-RU" sz="2000" dirty="0" smtClean="0"/>
              <a:t>, удаляем узел.</a:t>
            </a:r>
          </a:p>
          <a:p>
            <a:pPr marL="1314450" lvl="2" indent="-457200">
              <a:buFont typeface="+mj-lt"/>
              <a:buAutoNum type="arabicPeriod"/>
            </a:pPr>
            <a:r>
              <a:rPr lang="ru-RU" sz="2000" dirty="0" smtClean="0"/>
              <a:t>Оба дочерних узла есть.</a:t>
            </a:r>
            <a:endParaRPr lang="ru-R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5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Удаление узла. Случай 3. </a:t>
            </a:r>
            <a:r>
              <a:rPr lang="ru-RU" sz="1800" b="0" dirty="0" smtClean="0"/>
              <a:t>Есть оба дочерних узла. Заменяем ключ удаляемого узла на ключ минимального узла из правого поддерева, удаляя последний.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dirty="0" smtClean="0"/>
              <a:t>Пусть удаляемый узел – </a:t>
            </a:r>
            <a:r>
              <a:rPr lang="en-US" sz="1800" b="0" dirty="0" smtClean="0"/>
              <a:t>X, </a:t>
            </a:r>
            <a:r>
              <a:rPr lang="ru-RU" sz="1800" b="0" dirty="0" smtClean="0"/>
              <a:t>а </a:t>
            </a:r>
            <a:r>
              <a:rPr lang="en-US" sz="1800" b="0" dirty="0" smtClean="0"/>
              <a:t>Y – </a:t>
            </a:r>
            <a:r>
              <a:rPr lang="ru-RU" sz="1800" b="0" dirty="0" smtClean="0"/>
              <a:t>его правый дочерний</a:t>
            </a:r>
            <a:r>
              <a:rPr lang="en-US" sz="1800" b="0" dirty="0" smtClean="0"/>
              <a:t>.</a:t>
            </a:r>
            <a:endParaRPr lang="ru-RU" sz="1800" b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/>
              <a:t>Если у узла </a:t>
            </a:r>
            <a:r>
              <a:rPr lang="en-US" sz="1800" b="0" dirty="0" smtClean="0"/>
              <a:t>Y </a:t>
            </a:r>
            <a:r>
              <a:rPr lang="ru-RU" sz="1800" b="0" dirty="0" smtClean="0"/>
              <a:t>отсутствует</a:t>
            </a:r>
            <a:r>
              <a:rPr lang="en-US" sz="1800" b="0" dirty="0" smtClean="0"/>
              <a:t> </a:t>
            </a:r>
            <a:r>
              <a:rPr lang="ru-RU" sz="1800" b="0" dirty="0" smtClean="0"/>
              <a:t>левое поддерево, то копируем из </a:t>
            </a:r>
            <a:r>
              <a:rPr lang="en-US" sz="1800" b="0" dirty="0" smtClean="0"/>
              <a:t>Y </a:t>
            </a:r>
            <a:r>
              <a:rPr lang="ru-RU" sz="1800" b="0" dirty="0" smtClean="0"/>
              <a:t>в </a:t>
            </a:r>
            <a:r>
              <a:rPr lang="en-US" sz="1800" b="0" dirty="0" smtClean="0"/>
              <a:t>X</a:t>
            </a:r>
            <a:r>
              <a:rPr lang="ru-RU" sz="1800" b="0" dirty="0" smtClean="0"/>
              <a:t> ключ и указатель на правый узел. Удаляем </a:t>
            </a:r>
            <a:r>
              <a:rPr lang="en-US" sz="1800" b="0" dirty="0" smtClean="0"/>
              <a:t>Y.</a:t>
            </a:r>
            <a:endParaRPr lang="ru-RU" sz="1800" b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/>
              <a:t>Иначе</a:t>
            </a:r>
            <a:r>
              <a:rPr lang="en-US" sz="1800" b="0" dirty="0" smtClean="0"/>
              <a:t> </a:t>
            </a:r>
            <a:r>
              <a:rPr lang="ru-RU" sz="1800" b="0" dirty="0" smtClean="0"/>
              <a:t>найдем минимальный узел</a:t>
            </a:r>
            <a:r>
              <a:rPr lang="en-US" sz="1800" b="0" dirty="0" smtClean="0"/>
              <a:t> Z</a:t>
            </a:r>
            <a:r>
              <a:rPr lang="ru-RU" sz="1800" b="0" dirty="0" smtClean="0"/>
              <a:t> в поддереве </a:t>
            </a:r>
            <a:r>
              <a:rPr lang="en-US" sz="1800" b="0" dirty="0" smtClean="0"/>
              <a:t>Y. </a:t>
            </a:r>
            <a:r>
              <a:rPr lang="ru-RU" sz="1800" b="0" dirty="0"/>
              <a:t>К</a:t>
            </a:r>
            <a:r>
              <a:rPr lang="ru-RU" sz="1800" b="0" dirty="0" smtClean="0"/>
              <a:t>опируем ключ из </a:t>
            </a:r>
            <a:r>
              <a:rPr lang="en-US" sz="1800" b="0" dirty="0" smtClean="0"/>
              <a:t>Z</a:t>
            </a:r>
            <a:r>
              <a:rPr lang="ru-RU" sz="1800" b="0" dirty="0" smtClean="0"/>
              <a:t>, удаляем </a:t>
            </a:r>
            <a:r>
              <a:rPr lang="en-US" sz="1800" b="0" dirty="0" smtClean="0"/>
              <a:t>Z. </a:t>
            </a:r>
            <a:r>
              <a:rPr lang="ru-RU" sz="1800" b="0" dirty="0" smtClean="0"/>
              <a:t>При удалении </a:t>
            </a:r>
            <a:r>
              <a:rPr lang="en-US" sz="1800" b="0" dirty="0" smtClean="0"/>
              <a:t>Z </a:t>
            </a:r>
            <a:r>
              <a:rPr lang="ru-RU" sz="1800" b="0" dirty="0" smtClean="0"/>
              <a:t>копируем указатель на левый дочерний узел родителя </a:t>
            </a:r>
            <a:r>
              <a:rPr lang="en-US" sz="1800" b="0" dirty="0" smtClean="0"/>
              <a:t>Z </a:t>
            </a:r>
            <a:r>
              <a:rPr lang="ru-RU" sz="1800" b="0" dirty="0" smtClean="0"/>
              <a:t>на возможный правый дочерний узел </a:t>
            </a:r>
            <a:r>
              <a:rPr lang="en-US" sz="1800" b="0" dirty="0" smtClean="0"/>
              <a:t>Z.</a:t>
            </a:r>
            <a:r>
              <a:rPr lang="ru-RU" sz="1800" b="0" dirty="0" smtClean="0"/>
              <a:t> 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Время работы удаления: </a:t>
            </a:r>
            <a:r>
              <a:rPr lang="en-US" sz="1800" dirty="0"/>
              <a:t>O(h)</a:t>
            </a:r>
            <a:r>
              <a:rPr lang="ru-RU" sz="1800" dirty="0"/>
              <a:t>, где </a:t>
            </a:r>
            <a:r>
              <a:rPr lang="en-US" sz="1800" dirty="0"/>
              <a:t>h – </a:t>
            </a:r>
            <a:r>
              <a:rPr lang="ru-RU" sz="1800" dirty="0"/>
              <a:t>глубина дерева</a:t>
            </a:r>
            <a:r>
              <a:rPr lang="ru-RU" sz="1800" dirty="0" smtClean="0"/>
              <a:t>.</a:t>
            </a:r>
            <a:endParaRPr lang="ru-RU" sz="1800" b="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ru-RU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35</a:t>
            </a:fld>
            <a:endParaRPr lang="ru-RU"/>
          </a:p>
        </p:txBody>
      </p:sp>
      <p:pic>
        <p:nvPicPr>
          <p:cNvPr id="1026" name="Picture 2" descr="Bst del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3" y="4295531"/>
            <a:ext cx="8572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071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Тип указателя на узел для передачи указателя по ссылке.</a:t>
            </a:r>
            <a:endParaRPr lang="en-US" sz="1600" b="0" dirty="0" smtClean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PCNode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16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Удаление</a:t>
            </a:r>
            <a:r>
              <a:rPr lang="en-US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ru-RU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Возвращает </a:t>
            </a:r>
            <a:r>
              <a:rPr lang="en-US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ru-RU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если нет узла с заданным ключом.</a:t>
            </a:r>
            <a:endParaRPr lang="ru-RU" sz="16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6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Delete( </a:t>
            </a:r>
            <a:r>
              <a:rPr lang="en-US" sz="16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PCNode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6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node, </a:t>
            </a:r>
            <a:r>
              <a:rPr lang="en-US" sz="1600" b="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 == NULL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6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node-&gt;Data </a:t>
            </a:r>
            <a:r>
              <a:rPr lang="en-US" sz="16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US" sz="16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  <a:r>
              <a:rPr lang="en-US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6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Нашли, удаляем.</a:t>
            </a:r>
            <a:endParaRPr lang="en-US" sz="1600" b="0" dirty="0" smtClean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u-RU" sz="16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6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node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6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ru-RU" sz="16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 Delete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node-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&gt;Data &gt; 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 ? 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node-</a:t>
            </a: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&gt;Left : node-&gt;Right, value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4087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Двоичные деревья поиска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3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Тип указателя на узел для передачи указателя по ссылке.</a:t>
            </a:r>
            <a:endParaRPr lang="en-US" sz="1300" b="0" dirty="0" smtClean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13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13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3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PCNode</a:t>
            </a:r>
            <a:r>
              <a:rPr lang="en-US" sz="13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13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Удаление узла.</a:t>
            </a:r>
            <a:endParaRPr lang="en-US" sz="13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3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3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3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PCNode</a:t>
            </a:r>
            <a:r>
              <a:rPr lang="en-US" sz="13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node )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u-RU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node-&gt;Left == NULL ) {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Если нет левого поддерева.</a:t>
            </a:r>
            <a:endParaRPr lang="en-US" sz="13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3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right = node-&gt;Right;</a:t>
            </a:r>
            <a:r>
              <a:rPr lang="ru-RU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Подставляем правое, может быть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NULL.</a:t>
            </a:r>
            <a:endParaRPr lang="en-US" sz="13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 = right;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ru-RU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node-&gt;Right == NULL ) {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Если нет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правого поддерева.</a:t>
            </a:r>
            <a:endParaRPr lang="en-US" sz="13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3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left = node-&gt;Left;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Подставляем левое.</a:t>
            </a:r>
            <a:endParaRPr lang="en-US" sz="13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 = left;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ru-RU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3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Есть оба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поддерева</a:t>
            </a:r>
            <a:r>
              <a:rPr lang="ru-RU" sz="13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3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Ищем минимальный элемент справа.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3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right = node-&gt;Right;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right-&gt;Left == NULL ) {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У правого нет левого </a:t>
            </a:r>
            <a:r>
              <a:rPr lang="ru-RU" sz="13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поддерева</a:t>
            </a:r>
            <a:r>
              <a:rPr lang="en-US" sz="13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ru-RU" sz="1300" b="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он минимальный.</a:t>
            </a:r>
            <a:endParaRPr lang="ru-RU" sz="13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node-&gt;Data = right-&gt;Data;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node-&gt;Right = right-&gt;Right;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right;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13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Ищем родителя минимального элемента.</a:t>
            </a:r>
            <a:endParaRPr lang="en-US" sz="1300" b="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3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3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minParent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right;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; </a:t>
            </a:r>
            <a:r>
              <a:rPr lang="en-US" sz="13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minParent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-&gt;Left-&gt;Left != NULL; </a:t>
            </a:r>
            <a:r>
              <a:rPr lang="en-US" sz="13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minParent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minParent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-&gt;Left );</a:t>
            </a:r>
            <a:endParaRPr lang="ru-RU" sz="13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3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CNode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min = </a:t>
            </a:r>
            <a:r>
              <a:rPr lang="en-US" sz="13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minParent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-&gt;Left;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ru-RU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node-&gt;Data =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min-&gt;</a:t>
            </a: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3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minParent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-&gt;Left = min-&gt;Right;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Возможен </a:t>
            </a:r>
            <a:r>
              <a:rPr lang="en-US" sz="1300" b="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NULL.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3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min;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3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Балансировка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b="0" dirty="0" smtClean="0"/>
                  <a:t>Все перечисленные операции с деревом поиска выполняются 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ru-RU" b="0" dirty="0" smtClean="0"/>
                  <a:t>, 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</m:oMath>
                </a14:m>
                <a:r>
                  <a:rPr lang="en-US" b="0" dirty="0" smtClean="0"/>
                  <a:t> – </a:t>
                </a:r>
                <a:r>
                  <a:rPr lang="ru-RU" b="0" dirty="0" smtClean="0"/>
                  <a:t>глубина дерева.</a:t>
                </a:r>
              </a:p>
              <a:p>
                <a:pPr marL="0" indent="0">
                  <a:buNone/>
                </a:pPr>
                <a:r>
                  <a:rPr lang="ru-RU" b="0" dirty="0" smtClean="0"/>
                  <a:t>Глубина дерева может достигать </a:t>
                </a:r>
                <a:r>
                  <a:rPr lang="en-US" b="0" dirty="0" smtClean="0"/>
                  <a:t>n.</a:t>
                </a:r>
                <a:br>
                  <a:rPr lang="en-US" b="0" dirty="0" smtClean="0"/>
                </a:br>
                <a:r>
                  <a:rPr lang="ru-RU" b="0" dirty="0" smtClean="0"/>
                  <a:t>Последовательное добавление возрастающих элементов </a:t>
                </a:r>
                <a:r>
                  <a:rPr lang="ru-RU" b="0" dirty="0" err="1" smtClean="0"/>
                  <a:t>вырождает</a:t>
                </a:r>
                <a:r>
                  <a:rPr lang="ru-RU" b="0" dirty="0" smtClean="0"/>
                  <a:t> дерево в цепочку: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Необходима балансировка.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52" t="-2160" r="-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38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12" y="3911452"/>
            <a:ext cx="30861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690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Балансировка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Самобалансирующиеся деревья.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 smtClean="0"/>
              <a:t>Декартовы деревья,</a:t>
            </a:r>
            <a:endParaRPr lang="en-US" dirty="0" smtClean="0"/>
          </a:p>
          <a:p>
            <a:r>
              <a:rPr lang="ru-RU" dirty="0" smtClean="0"/>
              <a:t>АВЛ-деревья,</a:t>
            </a:r>
          </a:p>
          <a:p>
            <a:r>
              <a:rPr lang="ru-RU" dirty="0" smtClean="0"/>
              <a:t>Красно-черные деревья,</a:t>
            </a:r>
          </a:p>
          <a:p>
            <a:r>
              <a:rPr lang="ru-RU" dirty="0" err="1" smtClean="0"/>
              <a:t>Сплэй</a:t>
            </a:r>
            <a:r>
              <a:rPr lang="ru-RU" dirty="0" smtClean="0"/>
              <a:t>-деревья.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84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Определения деревьев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u="sng" dirty="0" smtClean="0"/>
              <a:t>Определение 3.</a:t>
            </a:r>
            <a:r>
              <a:rPr lang="ru-RU" sz="2600" b="0" dirty="0" smtClean="0"/>
              <a:t> </a:t>
            </a:r>
            <a:r>
              <a:rPr lang="ru-RU" sz="2600" dirty="0" smtClean="0"/>
              <a:t>Дерево с корнем </a:t>
            </a:r>
            <a:r>
              <a:rPr lang="ru-RU" sz="2600" b="0" dirty="0" smtClean="0"/>
              <a:t>–</a:t>
            </a:r>
            <a:br>
              <a:rPr lang="ru-RU" sz="2600" b="0" dirty="0" smtClean="0"/>
            </a:br>
            <a:r>
              <a:rPr lang="ru-RU" sz="2600" b="0" dirty="0" smtClean="0"/>
              <a:t>дерево, в котором один узел</a:t>
            </a:r>
            <a:br>
              <a:rPr lang="ru-RU" sz="2600" b="0" dirty="0" smtClean="0"/>
            </a:br>
            <a:r>
              <a:rPr lang="ru-RU" sz="2600" b="0" dirty="0" smtClean="0"/>
              <a:t>выделен и назначен «корнем» дерева.</a:t>
            </a:r>
          </a:p>
          <a:p>
            <a:pPr marL="0" indent="0">
              <a:buNone/>
            </a:pPr>
            <a:r>
              <a:rPr lang="ru-RU" sz="2600" b="0" dirty="0" smtClean="0"/>
              <a:t>Существует только один путь между</a:t>
            </a:r>
            <a:br>
              <a:rPr lang="ru-RU" sz="2600" b="0" dirty="0" smtClean="0"/>
            </a:br>
            <a:r>
              <a:rPr lang="ru-RU" sz="2600" b="0" dirty="0" smtClean="0"/>
              <a:t>корнем и каждым из других узлов дерева.</a:t>
            </a:r>
          </a:p>
          <a:p>
            <a:pPr marL="0" indent="0">
              <a:buNone/>
            </a:pPr>
            <a:r>
              <a:rPr lang="ru-RU" sz="2400" u="sng" dirty="0"/>
              <a:t>Определение </a:t>
            </a:r>
            <a:r>
              <a:rPr lang="ru-RU" sz="2400" u="sng" dirty="0" smtClean="0"/>
              <a:t>4.</a:t>
            </a:r>
            <a:r>
              <a:rPr lang="ru-RU" sz="2400" b="0" dirty="0" smtClean="0"/>
              <a:t> </a:t>
            </a:r>
            <a:r>
              <a:rPr lang="ru-RU" sz="2400" dirty="0"/>
              <a:t>Высота </a:t>
            </a:r>
            <a:r>
              <a:rPr lang="ru-RU" sz="2400" dirty="0" smtClean="0"/>
              <a:t>(</a:t>
            </a:r>
            <a:r>
              <a:rPr lang="ru-RU" sz="2400" dirty="0"/>
              <a:t>глубина) </a:t>
            </a:r>
            <a:r>
              <a:rPr lang="ru-RU" sz="2400" b="0" dirty="0"/>
              <a:t>дерева </a:t>
            </a:r>
            <a:r>
              <a:rPr lang="ru-RU" sz="2400" b="0" dirty="0" smtClean="0"/>
              <a:t>с корнем – </a:t>
            </a:r>
            <a:r>
              <a:rPr lang="ru-RU" sz="2400" b="0" dirty="0"/>
              <a:t>количество вершин в самом длинном пути от корня.</a:t>
            </a:r>
            <a:endParaRPr lang="ru-RU" sz="2400" dirty="0"/>
          </a:p>
          <a:p>
            <a:pPr marL="0" indent="0">
              <a:buNone/>
            </a:pPr>
            <a:r>
              <a:rPr lang="ru-RU" sz="2600" b="0" dirty="0" smtClean="0"/>
              <a:t>Обычно дерево с корнем рисуют с корнем, расположенным сверху. Узел </a:t>
            </a:r>
            <a:r>
              <a:rPr lang="en-US" sz="2600" b="0" dirty="0" smtClean="0"/>
              <a:t>y </a:t>
            </a:r>
            <a:r>
              <a:rPr lang="ru-RU" sz="2600" b="0" dirty="0" smtClean="0"/>
              <a:t>располагается под узлом </a:t>
            </a:r>
            <a:r>
              <a:rPr lang="en-US" sz="2600" b="0" dirty="0" smtClean="0"/>
              <a:t>x</a:t>
            </a:r>
            <a:r>
              <a:rPr lang="ru-RU" sz="2600" b="0" dirty="0" smtClean="0"/>
              <a:t> (а </a:t>
            </a:r>
            <a:r>
              <a:rPr lang="en-US" sz="2600" b="0" dirty="0" smtClean="0"/>
              <a:t>x </a:t>
            </a:r>
            <a:r>
              <a:rPr lang="ru-RU" sz="2600" b="0" dirty="0" smtClean="0"/>
              <a:t>располагается над </a:t>
            </a:r>
            <a:r>
              <a:rPr lang="en-US" sz="2600" b="0" dirty="0" smtClean="0"/>
              <a:t>y)</a:t>
            </a:r>
            <a:r>
              <a:rPr lang="ru-RU" sz="2600" b="0" dirty="0" smtClean="0"/>
              <a:t>, если </a:t>
            </a:r>
            <a:r>
              <a:rPr lang="en-US" sz="2600" b="0" dirty="0" smtClean="0"/>
              <a:t>x </a:t>
            </a:r>
            <a:r>
              <a:rPr lang="ru-RU" sz="2600" b="0" dirty="0" smtClean="0"/>
              <a:t>располагается на пути от </a:t>
            </a:r>
            <a:r>
              <a:rPr lang="en-US" sz="2600" b="0" dirty="0" smtClean="0"/>
              <a:t>y </a:t>
            </a:r>
            <a:r>
              <a:rPr lang="ru-RU" sz="2600" b="0" dirty="0" smtClean="0"/>
              <a:t>к корню.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</a:t>
            </a:fld>
            <a:endParaRPr lang="ru-RU"/>
          </a:p>
        </p:txBody>
      </p:sp>
      <p:pic>
        <p:nvPicPr>
          <p:cNvPr id="1026" name="Picture 2" descr="File:Binary tre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1666875"/>
            <a:ext cx="256032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Декартовы деревья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dirty="0" smtClean="0"/>
                  <a:t>Декартово дерево</a:t>
                </a:r>
                <a:r>
                  <a:rPr lang="ru-RU" sz="2600" b="0" dirty="0"/>
                  <a:t> </a:t>
                </a:r>
                <a:r>
                  <a:rPr lang="ru-RU" sz="2600" b="0" dirty="0" smtClean="0"/>
                  <a:t>– </a:t>
                </a:r>
                <a:r>
                  <a:rPr lang="ru-RU" sz="2600" b="0" dirty="0"/>
                  <a:t>это структура данных, объединяющая в себе </a:t>
                </a:r>
                <a:r>
                  <a:rPr lang="ru-RU" sz="2600" b="0" dirty="0" smtClean="0"/>
                  <a:t>двоичное </a:t>
                </a:r>
                <a:r>
                  <a:rPr lang="ru-RU" sz="2600" b="0" dirty="0"/>
                  <a:t>дерево поиска и </a:t>
                </a:r>
                <a:r>
                  <a:rPr lang="ru-RU" sz="2600" b="0" dirty="0" smtClean="0"/>
                  <a:t>двоичную кучу</a:t>
                </a:r>
                <a:r>
                  <a:rPr lang="en-US" sz="2600" b="0" dirty="0" smtClean="0"/>
                  <a:t>.</a:t>
                </a:r>
                <a:endParaRPr lang="ru-RU" sz="2600" b="0" dirty="0" smtClean="0"/>
              </a:p>
              <a:p>
                <a:pPr marL="0" indent="0">
                  <a:buNone/>
                </a:pPr>
                <a:r>
                  <a:rPr lang="ru-RU" sz="2600" u="sng" dirty="0" smtClean="0"/>
                  <a:t>Определение 1.</a:t>
                </a:r>
                <a:r>
                  <a:rPr lang="ru-RU" sz="2600" b="0" dirty="0" smtClean="0"/>
                  <a:t> </a:t>
                </a:r>
                <a:r>
                  <a:rPr lang="ru-RU" sz="2600" dirty="0" smtClean="0"/>
                  <a:t>Декартово дерево</a:t>
                </a:r>
                <a:r>
                  <a:rPr lang="ru-RU" sz="2600" b="0" dirty="0" smtClean="0"/>
                  <a:t> – двоичное </a:t>
                </a:r>
                <a:r>
                  <a:rPr lang="ru-RU" sz="2400" b="0" dirty="0"/>
                  <a:t>дерево, в узлах которого хранится пары 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ru-RU" sz="2400" b="0" dirty="0" smtClean="0"/>
                  <a:t>, </a:t>
                </a:r>
                <a:r>
                  <a:rPr lang="ru-RU" sz="2400" b="0" dirty="0"/>
                  <a:t>где 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b="0" dirty="0" smtClean="0"/>
                  <a:t> –</a:t>
                </a:r>
                <a:r>
                  <a:rPr lang="ru-RU" sz="2400" b="0" dirty="0" smtClean="0"/>
                  <a:t> </a:t>
                </a:r>
                <a:r>
                  <a:rPr lang="ru-RU" sz="2400" b="0" dirty="0"/>
                  <a:t>это ключ, а 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b="0" dirty="0"/>
                  <a:t> </a:t>
                </a:r>
                <a:r>
                  <a:rPr lang="en-US" sz="2400" b="0" dirty="0"/>
                  <a:t>–</a:t>
                </a:r>
                <a:r>
                  <a:rPr lang="ru-RU" sz="2400" b="0" dirty="0" smtClean="0"/>
                  <a:t> </a:t>
                </a:r>
                <a:r>
                  <a:rPr lang="ru-RU" sz="2400" b="0" dirty="0"/>
                  <a:t>это приоритет</a:t>
                </a:r>
                <a:r>
                  <a:rPr lang="ru-RU" sz="2400" b="0" dirty="0" smtClean="0"/>
                  <a:t>.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Все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и все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являются различными. Если </a:t>
                </a:r>
                <a:r>
                  <a:rPr lang="ru-RU" sz="2400" b="0" dirty="0"/>
                  <a:t>некоторый элемент дерева содержит 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b="0" dirty="0" smtClean="0"/>
                  <a:t>, </a:t>
                </a:r>
                <a:r>
                  <a:rPr lang="ru-RU" sz="2400" b="0" dirty="0"/>
                  <a:t>то у всех элементов в левом поддереве 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b="0" dirty="0"/>
                  <a:t>, у всех элементов в правом поддереве 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b="0" dirty="0" smtClean="0"/>
                  <a:t>, </a:t>
                </a:r>
                <a:r>
                  <a:rPr lang="ru-RU" sz="2400" b="0" dirty="0"/>
                  <a:t>а также и в левом, и в правом поддереве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Таким образом, декартово дерево является</a:t>
                </a:r>
                <a:r>
                  <a:rPr lang="ru-RU" sz="2400" b="0" dirty="0"/>
                  <a:t> двоичным деревом поиска по 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</m:oMath>
                </a14:m>
                <a:r>
                  <a:rPr lang="ru-RU" sz="2400" b="0" dirty="0"/>
                  <a:t> </a:t>
                </a:r>
                <a:r>
                  <a:rPr lang="ru-RU" sz="2400" b="0" dirty="0" smtClean="0"/>
                  <a:t>и кучей</a:t>
                </a:r>
                <a:r>
                  <a:rPr lang="ru-RU" sz="2400" b="0" dirty="0"/>
                  <a:t> по 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b="0" dirty="0" smtClean="0"/>
                  <a:t>.</a:t>
                </a:r>
                <a:endParaRPr lang="en-US" sz="26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 r="-1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304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Декартовы деревья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0" dirty="0"/>
              <a:t>Другие названия:</a:t>
            </a:r>
            <a:br>
              <a:rPr lang="ru-RU" sz="2200" b="0" dirty="0"/>
            </a:br>
            <a:r>
              <a:rPr lang="ru-RU" sz="2200" b="0" dirty="0"/>
              <a:t>* </a:t>
            </a:r>
            <a:r>
              <a:rPr lang="ru-RU" sz="2200" b="0" dirty="0" err="1"/>
              <a:t>treap</a:t>
            </a:r>
            <a:r>
              <a:rPr lang="ru-RU" sz="2200" b="0" dirty="0"/>
              <a:t> (</a:t>
            </a:r>
            <a:r>
              <a:rPr lang="ru-RU" sz="2200" b="0" dirty="0" err="1"/>
              <a:t>tree</a:t>
            </a:r>
            <a:r>
              <a:rPr lang="ru-RU" sz="2200" b="0" dirty="0"/>
              <a:t> + </a:t>
            </a:r>
            <a:r>
              <a:rPr lang="ru-RU" sz="2200" b="0" dirty="0" err="1"/>
              <a:t>heap</a:t>
            </a:r>
            <a:r>
              <a:rPr lang="ru-RU" sz="2200" b="0" dirty="0"/>
              <a:t>),</a:t>
            </a:r>
            <a:br>
              <a:rPr lang="ru-RU" sz="2200" b="0" dirty="0"/>
            </a:br>
            <a:r>
              <a:rPr lang="ru-RU" sz="2200" b="0" dirty="0"/>
              <a:t>* </a:t>
            </a:r>
            <a:r>
              <a:rPr lang="ru-RU" sz="2200" b="0" dirty="0" err="1"/>
              <a:t>дуча</a:t>
            </a:r>
            <a:r>
              <a:rPr lang="ru-RU" sz="2200" b="0" dirty="0"/>
              <a:t> (дерево + куча),</a:t>
            </a:r>
            <a:br>
              <a:rPr lang="ru-RU" sz="2200" b="0" dirty="0"/>
            </a:br>
            <a:r>
              <a:rPr lang="ru-RU" sz="2200" b="0" dirty="0"/>
              <a:t>* </a:t>
            </a:r>
            <a:r>
              <a:rPr lang="ru-RU" sz="2200" b="0" dirty="0" err="1"/>
              <a:t>дерамида</a:t>
            </a:r>
            <a:r>
              <a:rPr lang="ru-RU" sz="2200" b="0" dirty="0"/>
              <a:t> (дерево + пирамида),</a:t>
            </a:r>
            <a:br>
              <a:rPr lang="ru-RU" sz="2200" b="0" dirty="0"/>
            </a:br>
            <a:r>
              <a:rPr lang="ru-RU" sz="2200" b="0" dirty="0"/>
              <a:t>* курево (куча + дерево).</a:t>
            </a:r>
          </a:p>
          <a:p>
            <a:pPr marL="0" indent="0">
              <a:buNone/>
            </a:pPr>
            <a:r>
              <a:rPr lang="ru-RU" sz="2200" b="0" dirty="0" smtClean="0"/>
              <a:t>Изобретатели –</a:t>
            </a:r>
            <a:br>
              <a:rPr lang="ru-RU" sz="2200" b="0" dirty="0" smtClean="0"/>
            </a:br>
            <a:r>
              <a:rPr lang="ru-RU" sz="2200" b="0" dirty="0" err="1" smtClean="0"/>
              <a:t>Сидель</a:t>
            </a:r>
            <a:r>
              <a:rPr lang="ru-RU" sz="2200" b="0" dirty="0" smtClean="0"/>
              <a:t> и</a:t>
            </a:r>
            <a:br>
              <a:rPr lang="ru-RU" sz="2200" b="0" dirty="0" smtClean="0"/>
            </a:br>
            <a:r>
              <a:rPr lang="ru-RU" sz="2200" b="0" dirty="0" smtClean="0"/>
              <a:t>Арагон (1989г)</a:t>
            </a:r>
            <a:endParaRPr lang="ru-RU" sz="2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41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59" y="3365885"/>
            <a:ext cx="5964865" cy="29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7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Декартовы деревья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u="sng" dirty="0" smtClean="0"/>
                  <a:t>Теорема 1.</a:t>
                </a:r>
                <a:r>
                  <a:rPr lang="ru-RU" sz="2600" dirty="0" smtClean="0"/>
                  <a:t> </a:t>
                </a:r>
                <a:r>
                  <a:rPr lang="ru-RU" sz="2600" b="0" dirty="0"/>
                  <a:t>В декартовом дереве из </a:t>
                </a:r>
                <a:r>
                  <a:rPr lang="en-US" sz="2600" b="0" dirty="0" smtClean="0"/>
                  <a:t>n</a:t>
                </a:r>
                <a:r>
                  <a:rPr lang="ru-RU" sz="2600" b="0" dirty="0"/>
                  <a:t> узлов, приоритеты  которого являются случайными величинами c равномерным распределением, </a:t>
                </a:r>
                <a:r>
                  <a:rPr lang="ru-RU" sz="2600" b="0" dirty="0" smtClean="0"/>
                  <a:t>средняя </a:t>
                </a:r>
                <a:r>
                  <a:rPr lang="ru-RU" sz="2600" b="0" dirty="0"/>
                  <a:t>глубина </a:t>
                </a:r>
                <a:r>
                  <a:rPr lang="ru-RU" sz="2600" b="0" dirty="0" smtClean="0"/>
                  <a:t>дерева</a:t>
                </a:r>
                <a:r>
                  <a:rPr lang="ru-RU" sz="2600" b="0" dirty="0"/>
                  <a:t> 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2600" b="0" dirty="0" smtClean="0"/>
                  <a:t>.</a:t>
                </a:r>
                <a:endParaRPr lang="en-US" sz="2600" b="0" dirty="0" smtClean="0"/>
              </a:p>
              <a:p>
                <a:pPr marL="0" indent="0">
                  <a:buNone/>
                </a:pPr>
                <a:r>
                  <a:rPr lang="ru-RU" sz="2600" b="0" dirty="0" smtClean="0"/>
                  <a:t>Без доказательства.</a:t>
                </a:r>
                <a:endParaRPr lang="ru-RU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985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Декартовы деревья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0" dirty="0" smtClean="0"/>
              <a:t>Основные операции:</a:t>
            </a:r>
            <a:endParaRPr lang="ru-RU" sz="2600" b="0" dirty="0"/>
          </a:p>
          <a:p>
            <a:r>
              <a:rPr lang="ru-RU" sz="2600" b="0" dirty="0" smtClean="0"/>
              <a:t>Разрезание – </a:t>
            </a:r>
            <a:r>
              <a:rPr lang="en-US" sz="2600" b="0" dirty="0" smtClean="0"/>
              <a:t>Split,</a:t>
            </a:r>
          </a:p>
          <a:p>
            <a:r>
              <a:rPr lang="ru-RU" sz="2600" b="0" dirty="0" smtClean="0"/>
              <a:t>Слияние – </a:t>
            </a:r>
            <a:r>
              <a:rPr lang="en-US" sz="2600" b="0" dirty="0" smtClean="0"/>
              <a:t>Merge.</a:t>
            </a:r>
            <a:endParaRPr lang="ru-RU" sz="2600" b="0" dirty="0" smtClean="0"/>
          </a:p>
          <a:p>
            <a:pPr marL="0" indent="0">
              <a:buNone/>
            </a:pPr>
            <a:r>
              <a:rPr lang="ru-RU" sz="2600" b="0" dirty="0" smtClean="0"/>
              <a:t>На основе этих двух операций реализуются операции:</a:t>
            </a:r>
          </a:p>
          <a:p>
            <a:r>
              <a:rPr lang="ru-RU" sz="2600" b="0" dirty="0" smtClean="0"/>
              <a:t>Вставка</a:t>
            </a:r>
          </a:p>
          <a:p>
            <a:r>
              <a:rPr lang="ru-RU" sz="2600" b="0" dirty="0" smtClean="0"/>
              <a:t>Удаление.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360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Декартовы деревья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dirty="0" smtClean="0"/>
                  <a:t>Разрезание – </a:t>
                </a:r>
                <a:r>
                  <a:rPr lang="en-US" sz="2600" dirty="0" smtClean="0"/>
                  <a:t>Split</a:t>
                </a:r>
                <a:endParaRPr lang="ru-RU" sz="260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Операция </a:t>
                </a:r>
                <a:r>
                  <a:rPr lang="ru-RU" sz="2400" dirty="0" smtClean="0"/>
                  <a:t>«разрезать»</a:t>
                </a:r>
                <a:r>
                  <a:rPr lang="ru-RU" sz="2400" b="0" dirty="0" smtClean="0"/>
                  <a:t> </a:t>
                </a:r>
                <a:r>
                  <a:rPr lang="ru-RU" sz="2400" b="0" dirty="0"/>
                  <a:t>позволяет </a:t>
                </a:r>
                <a:r>
                  <a:rPr lang="ru-RU" sz="2400" b="0" dirty="0" smtClean="0"/>
                  <a:t>разрезать </a:t>
                </a:r>
                <a:r>
                  <a:rPr lang="ru-RU" sz="2400" b="0" dirty="0"/>
                  <a:t>декартово дерево 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ru-RU" sz="2400" b="0" dirty="0"/>
                  <a:t> по </a:t>
                </a:r>
                <a:r>
                  <a:rPr lang="ru-RU" sz="2400" b="0" dirty="0" smtClean="0"/>
                  <a:t>ключу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ru-RU" sz="2400" b="0" dirty="0"/>
                  <a:t> и получить два других декартовых дерева: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b="0" dirty="0"/>
                  <a:t> и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b="0" dirty="0"/>
                  <a:t>, причем в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b="0" dirty="0"/>
                  <a:t> находятся все ключи дерева 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ru-RU" sz="2400" b="0" dirty="0" smtClean="0"/>
                  <a:t>, </a:t>
                </a:r>
                <a:r>
                  <a:rPr lang="ru-RU" sz="2400" b="0" dirty="0"/>
                  <a:t>не большие 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𝐾</m:t>
                    </m:r>
                  </m:oMath>
                </a14:m>
                <a:r>
                  <a:rPr lang="ru-RU" sz="2400" b="0" dirty="0"/>
                  <a:t>, а в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dirty="0" smtClean="0"/>
                  <a:t> –</a:t>
                </a:r>
                <a:r>
                  <a:rPr lang="ru-RU" sz="2400" b="0" dirty="0" smtClean="0"/>
                  <a:t> </a:t>
                </a:r>
                <a:r>
                  <a:rPr lang="ru-RU" sz="2400" b="0" dirty="0"/>
                  <a:t>большие 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𝐾</m:t>
                    </m:r>
                  </m:oMath>
                </a14:m>
                <a:r>
                  <a:rPr lang="ru-RU" sz="2400" b="0" dirty="0"/>
                  <a:t>.</a:t>
                </a:r>
                <a:endParaRPr lang="en-US" sz="26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44</a:t>
            </a:fld>
            <a:endParaRPr lang="ru-RU"/>
          </a:p>
        </p:txBody>
      </p:sp>
      <p:pic>
        <p:nvPicPr>
          <p:cNvPr id="12290" name="Picture 2" descr="http://neerc.ifmo.ru/wiki/images/thumb/4/41/Split.png/400px-Spl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78" y="4220239"/>
            <a:ext cx="3810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2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Декартовы деревья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Разрезание декартового дерева по ключу.</a:t>
            </a:r>
            <a:endParaRPr lang="en-US" sz="1800" b="0" dirty="0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Split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8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CTreapNode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key,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CTreapNode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*&amp; 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left,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CTreapNode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*&amp; 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right )</a:t>
            </a:r>
            <a:endParaRPr 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== 0 )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left 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right 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-&gt;Key &lt;= key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Split( </a:t>
            </a:r>
            <a:r>
              <a:rPr lang="en-US" sz="18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&gt;Right, key,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-&gt;Right, 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right );</a:t>
            </a:r>
            <a:endParaRPr 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left 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Split( </a:t>
            </a:r>
            <a:r>
              <a:rPr lang="en-US" sz="1800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&gt;Left, key, left,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Left );</a:t>
            </a:r>
            <a:endParaRPr 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right 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7886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Декартовы деревья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 smtClean="0"/>
              <a:t>Слияние – </a:t>
            </a:r>
            <a:r>
              <a:rPr lang="en-US" sz="2600" dirty="0" smtClean="0"/>
              <a:t>Merge</a:t>
            </a:r>
            <a:endParaRPr lang="ru-RU" sz="2600" dirty="0" smtClean="0"/>
          </a:p>
          <a:p>
            <a:pPr marL="0" indent="0">
              <a:buNone/>
            </a:pPr>
            <a:r>
              <a:rPr lang="ru-RU" sz="2400" b="0" dirty="0" smtClean="0"/>
              <a:t>Операция </a:t>
            </a:r>
            <a:r>
              <a:rPr lang="ru-RU" sz="2400" dirty="0" smtClean="0"/>
              <a:t>«слить»</a:t>
            </a:r>
            <a:r>
              <a:rPr lang="ru-RU" sz="2400" b="0" dirty="0" smtClean="0"/>
              <a:t> </a:t>
            </a:r>
            <a:r>
              <a:rPr lang="ru-RU" sz="2400" b="0" dirty="0"/>
              <a:t>позволяет </a:t>
            </a:r>
            <a:r>
              <a:rPr lang="ru-RU" sz="2400" b="0" dirty="0" smtClean="0"/>
              <a:t>слить два декартовых дерева в одно. Причем</a:t>
            </a:r>
            <a:r>
              <a:rPr lang="ru-RU" sz="2400" b="0" dirty="0"/>
              <a:t>, все ключи в </a:t>
            </a:r>
            <a:r>
              <a:rPr lang="ru-RU" sz="2400" b="0" dirty="0" smtClean="0"/>
              <a:t>первом (</a:t>
            </a:r>
            <a:r>
              <a:rPr lang="ru-RU" sz="2400" b="0" i="1" dirty="0"/>
              <a:t>левом</a:t>
            </a:r>
            <a:r>
              <a:rPr lang="ru-RU" sz="2400" b="0" dirty="0"/>
              <a:t>) дереве должны быть меньше, чем ключи во </a:t>
            </a:r>
            <a:r>
              <a:rPr lang="ru-RU" sz="2400" b="0" dirty="0" smtClean="0"/>
              <a:t>втором (</a:t>
            </a:r>
            <a:r>
              <a:rPr lang="ru-RU" sz="2400" b="0" i="1" dirty="0"/>
              <a:t>правом</a:t>
            </a:r>
            <a:r>
              <a:rPr lang="ru-RU" sz="2400" b="0" dirty="0"/>
              <a:t>). В результате получается дерево, в котором есть все ключи из первого и второго деревьев.</a:t>
            </a:r>
            <a:endParaRPr lang="en-US" sz="26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46</a:t>
            </a:fld>
            <a:endParaRPr lang="ru-RU"/>
          </a:p>
        </p:txBody>
      </p:sp>
      <p:pic>
        <p:nvPicPr>
          <p:cNvPr id="15362" name="Picture 2" descr="http://neerc.ifmo.ru/wiki/images/thumb/9/9c/Merge.png/400px-Me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18" y="4412474"/>
            <a:ext cx="5042009" cy="15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823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Декартовы деревья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Слияние двух декартовых деревьев.</a:t>
            </a:r>
            <a:endParaRPr lang="en-US" sz="1800" b="0" dirty="0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CTreapNode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Merge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CTreapNode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left, 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CTreapNode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left == 0 || right == 0 )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 == 0 ? right : left;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left-&gt;Priority &gt; right-&gt;Priority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left-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&gt;Right = Merge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left-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&gt;Right,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sz="1800" b="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right-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&gt;Left = Merge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right-&gt;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13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Декартовы деревья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400" dirty="0" smtClean="0"/>
                  <a:t>Вставка</a:t>
                </a:r>
                <a:endParaRPr lang="ru-RU" sz="2400" dirty="0"/>
              </a:p>
              <a:p>
                <a:pPr marL="0" indent="0">
                  <a:buNone/>
                </a:pPr>
                <a:r>
                  <a:rPr lang="ru-RU" sz="2400" b="0" dirty="0" smtClean="0"/>
                  <a:t>Добавляется элемент </a:t>
                </a:r>
                <a:r>
                  <a:rPr lang="en-US" sz="2400" b="0" dirty="0" smtClean="0"/>
                  <a:t>(x, y)</a:t>
                </a:r>
                <a:r>
                  <a:rPr lang="ru-RU" sz="2400" b="0" dirty="0" smtClean="0"/>
                  <a:t>, </a:t>
                </a:r>
                <a:r>
                  <a:rPr lang="ru-RU" sz="2400" b="0" dirty="0"/>
                  <a:t>где </a:t>
                </a:r>
                <a:r>
                  <a:rPr lang="en-US" sz="2400" b="0" dirty="0" smtClean="0"/>
                  <a:t>x –</a:t>
                </a:r>
                <a:r>
                  <a:rPr lang="ru-RU" sz="2400" b="0" dirty="0" smtClean="0"/>
                  <a:t> </a:t>
                </a:r>
                <a:r>
                  <a:rPr lang="ru-RU" sz="2400" b="0" dirty="0"/>
                  <a:t>ключ, а </a:t>
                </a:r>
                <a:r>
                  <a:rPr lang="en-US" sz="2400" b="0" dirty="0" smtClean="0"/>
                  <a:t>y –</a:t>
                </a:r>
                <a:r>
                  <a:rPr lang="ru-RU" sz="2400" b="0" dirty="0" smtClean="0"/>
                  <a:t> </a:t>
                </a:r>
                <a:r>
                  <a:rPr lang="ru-RU" sz="2400" b="0" dirty="0"/>
                  <a:t>приоритет.</a:t>
                </a:r>
              </a:p>
              <a:p>
                <a:pPr marL="0" indent="0">
                  <a:buNone/>
                </a:pPr>
                <a:r>
                  <a:rPr lang="ru-RU" sz="2400" b="0" dirty="0"/>
                  <a:t>Э</a:t>
                </a:r>
                <a:r>
                  <a:rPr lang="ru-RU" sz="2400" b="0" dirty="0" smtClean="0"/>
                  <a:t>лемент </a:t>
                </a:r>
                <a:r>
                  <a:rPr lang="en-US" sz="2400" b="0" dirty="0" smtClean="0"/>
                  <a:t>(x, y)</a:t>
                </a:r>
                <a:r>
                  <a:rPr lang="ru-RU" sz="2400" b="0" dirty="0" smtClean="0"/>
                  <a:t> – </a:t>
                </a:r>
                <a:r>
                  <a:rPr lang="ru-RU" sz="2400" b="0" dirty="0"/>
                  <a:t>это декартово дерево из одного </a:t>
                </a:r>
                <a:r>
                  <a:rPr lang="ru-RU" sz="2400" b="0" dirty="0" smtClean="0"/>
                  <a:t>элемента. Для </a:t>
                </a:r>
                <a:r>
                  <a:rPr lang="ru-RU" sz="2400" b="0" dirty="0"/>
                  <a:t>того чтобы его добавить в наше декартово </a:t>
                </a:r>
                <a:r>
                  <a:rPr lang="ru-RU" sz="2400" b="0" dirty="0" smtClean="0"/>
                  <a:t>дерево </a:t>
                </a:r>
                <a:r>
                  <a:rPr lang="en-US" sz="2400" b="0" dirty="0" smtClean="0"/>
                  <a:t>T</a:t>
                </a:r>
                <a:r>
                  <a:rPr lang="ru-RU" sz="2400" b="0" dirty="0" smtClean="0"/>
                  <a:t>, </a:t>
                </a:r>
                <a:r>
                  <a:rPr lang="ru-RU" sz="2400" b="0" dirty="0"/>
                  <a:t>очевидно, </a:t>
                </a:r>
                <a:r>
                  <a:rPr lang="ru-RU" sz="2400" b="0" dirty="0" smtClean="0"/>
                  <a:t>нужно </a:t>
                </a:r>
                <a:r>
                  <a:rPr lang="ru-RU" sz="2400" b="0" dirty="0"/>
                  <a:t>их слить. Но </a:t>
                </a:r>
                <a:r>
                  <a:rPr lang="en-US" sz="2400" b="0" dirty="0"/>
                  <a:t>T</a:t>
                </a:r>
                <a:r>
                  <a:rPr lang="ru-RU" sz="2400" b="0" dirty="0" smtClean="0"/>
                  <a:t> </a:t>
                </a:r>
                <a:r>
                  <a:rPr lang="ru-RU" sz="2400" b="0" dirty="0"/>
                  <a:t>может содержать ключи как меньше, так и больше ключа </a:t>
                </a:r>
                <a:r>
                  <a:rPr lang="en-US" sz="2400" b="0" dirty="0" smtClean="0"/>
                  <a:t>x</a:t>
                </a:r>
                <a:r>
                  <a:rPr lang="ru-RU" sz="2400" b="0" dirty="0" smtClean="0"/>
                  <a:t>, </a:t>
                </a:r>
                <a:r>
                  <a:rPr lang="ru-RU" sz="2400" b="0" dirty="0"/>
                  <a:t>поэтому сначала нужно разрезать </a:t>
                </a:r>
                <a:r>
                  <a:rPr lang="en-US" sz="2400" b="0" dirty="0" smtClean="0"/>
                  <a:t>T</a:t>
                </a:r>
                <a:r>
                  <a:rPr lang="ru-RU" sz="2400" b="0" dirty="0" smtClean="0"/>
                  <a:t> </a:t>
                </a:r>
                <a:r>
                  <a:rPr lang="ru-RU" sz="2400" b="0" dirty="0"/>
                  <a:t>по ключу </a:t>
                </a:r>
                <a:r>
                  <a:rPr lang="en-US" sz="2400" b="0" dirty="0" smtClean="0"/>
                  <a:t>x</a:t>
                </a:r>
                <a:r>
                  <a:rPr lang="ru-RU" sz="2400" b="0" dirty="0" smtClean="0"/>
                  <a:t>.</a:t>
                </a:r>
                <a:endParaRPr lang="ru-RU" sz="2400" b="0" dirty="0"/>
              </a:p>
              <a:p>
                <a:pPr marL="0" indent="0">
                  <a:buNone/>
                </a:pPr>
                <a:r>
                  <a:rPr lang="ru-RU" sz="2400" b="0" u="sng" dirty="0"/>
                  <a:t>Реализация №</a:t>
                </a:r>
                <a:r>
                  <a:rPr lang="ru-RU" sz="2400" b="0" u="sng" dirty="0" smtClean="0"/>
                  <a:t>1.</a:t>
                </a:r>
                <a:endParaRPr lang="ru-RU" sz="2400" b="0" u="sng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400" b="0" dirty="0"/>
                  <a:t>Разобьём наше дерево по </a:t>
                </a:r>
                <a:r>
                  <a:rPr lang="ru-RU" sz="2400" b="0" dirty="0" smtClean="0"/>
                  <a:t>ключу </a:t>
                </a:r>
                <a:r>
                  <a:rPr lang="en-US" sz="2400" b="0" dirty="0" smtClean="0"/>
                  <a:t>x</a:t>
                </a:r>
                <a:r>
                  <a:rPr lang="ru-RU" sz="2400" b="0" dirty="0" smtClean="0"/>
                  <a:t>, </a:t>
                </a:r>
                <a:r>
                  <a:rPr lang="ru-RU" sz="2400" b="0" dirty="0"/>
                  <a:t>который мы хотим добавить</a:t>
                </a:r>
                <a:r>
                  <a:rPr lang="ru-RU" sz="2400" b="0" dirty="0" smtClean="0"/>
                  <a:t>,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на поддеревья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ru-RU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b="0" dirty="0" smtClean="0"/>
                  <a:t>.</a:t>
                </a:r>
                <a:endParaRPr lang="ru-RU" sz="2400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400" b="0" dirty="0"/>
                  <a:t>Сливаем первое </a:t>
                </a:r>
                <a:r>
                  <a:rPr lang="ru-RU" sz="2400" b="0" dirty="0" smtClean="0"/>
                  <a:t>дерево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b="0" dirty="0" smtClean="0"/>
                  <a:t> </a:t>
                </a:r>
                <a:r>
                  <a:rPr lang="ru-RU" sz="2400" b="0" dirty="0"/>
                  <a:t>с новым </a:t>
                </a:r>
                <a:r>
                  <a:rPr lang="ru-RU" sz="2400" b="0" dirty="0" smtClean="0"/>
                  <a:t>элементом.</a:t>
                </a:r>
                <a:endParaRPr lang="ru-RU" sz="2400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400" b="0" dirty="0"/>
                  <a:t>Сливаем получившиеся дерево со </a:t>
                </a:r>
                <a:r>
                  <a:rPr lang="ru-RU" sz="2400" b="0" dirty="0" smtClean="0"/>
                  <a:t>вторым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ru-RU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b="0" dirty="0" smtClean="0"/>
                  <a:t>.</a:t>
                </a:r>
                <a:endParaRPr lang="ru-RU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017" b="-2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002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Декартовы деревья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Вставка</a:t>
                </a:r>
              </a:p>
              <a:p>
                <a:pPr marL="0" indent="0">
                  <a:buNone/>
                </a:pPr>
                <a:r>
                  <a:rPr lang="ru-RU" b="0" u="sng" dirty="0"/>
                  <a:t>Реализация №</a:t>
                </a:r>
                <a:r>
                  <a:rPr lang="ru-RU" b="0" u="sng" dirty="0" smtClean="0"/>
                  <a:t>2.</a:t>
                </a:r>
                <a:endParaRPr lang="ru-RU" b="0" u="sng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/>
                  <a:t>Сначала спускаемся по дереву (как в обычном бинарном дереве поиска по </a:t>
                </a:r>
                <a:r>
                  <a:rPr lang="en-US" b="0" dirty="0" smtClean="0"/>
                  <a:t>x</a:t>
                </a:r>
                <a:r>
                  <a:rPr lang="ru-RU" b="0" dirty="0" smtClean="0"/>
                  <a:t>), </a:t>
                </a:r>
                <a:r>
                  <a:rPr lang="ru-RU" b="0" dirty="0"/>
                  <a:t>но останавливаемся на первом элементе, в котором значение приоритета оказалось меньше </a:t>
                </a:r>
                <a:r>
                  <a:rPr lang="en-US" b="0" dirty="0" smtClean="0"/>
                  <a:t>y</a:t>
                </a:r>
                <a:r>
                  <a:rPr lang="ru-RU" b="0" dirty="0" smtClean="0"/>
                  <a:t>.</a:t>
                </a:r>
                <a:endParaRPr lang="ru-RU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/>
                  <a:t>Теперь </a:t>
                </a:r>
                <a:r>
                  <a:rPr lang="ru-RU" b="0" dirty="0" smtClean="0"/>
                  <a:t>разрезаем поддерево найденного элемента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:r>
                  <a:rPr lang="ru-RU" b="0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b="0" dirty="0" smtClean="0"/>
                  <a:t>.</a:t>
                </a:r>
                <a:endParaRPr lang="ru-RU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/>
                  <a:t>Полученные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b="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b="0" dirty="0"/>
                  <a:t> записываем в качестве левого и правого сына добавляемого элемента.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/>
                  <a:t>Полученное дерево ставим на место элемента, найденного в первом пункте.</a:t>
                </a:r>
              </a:p>
              <a:p>
                <a:pPr marL="0" indent="0">
                  <a:buNone/>
                </a:pPr>
                <a:r>
                  <a:rPr lang="ru-RU" b="0" dirty="0"/>
                  <a:t>В первой реализации два раза используется </a:t>
                </a:r>
                <a:r>
                  <a:rPr lang="en-US" b="0" dirty="0" smtClean="0"/>
                  <a:t>Merge</a:t>
                </a:r>
                <a:r>
                  <a:rPr lang="ru-RU" b="0" dirty="0" smtClean="0"/>
                  <a:t>, </a:t>
                </a:r>
                <a:r>
                  <a:rPr lang="ru-RU" b="0" dirty="0"/>
                  <a:t>а во второй реализации слияние вообще не используется.</a:t>
                </a:r>
              </a:p>
              <a:p>
                <a:pPr marL="0" indent="0">
                  <a:buNone/>
                </a:pPr>
                <a:endParaRPr lang="ru-RU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779" r="-346" b="-12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1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Определения деревьев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u="sng" dirty="0" smtClean="0"/>
              <a:t>Определение 5.</a:t>
            </a:r>
            <a:r>
              <a:rPr lang="ru-RU" sz="2600" b="0" dirty="0" smtClean="0"/>
              <a:t> Каждый </a:t>
            </a:r>
            <a:r>
              <a:rPr lang="ru-RU" sz="2600" b="0" dirty="0"/>
              <a:t>узел (за исключением корня) имеет только один </a:t>
            </a:r>
            <a:r>
              <a:rPr lang="ru-RU" sz="2600" b="0" dirty="0" smtClean="0"/>
              <a:t>узел, </a:t>
            </a:r>
            <a:r>
              <a:rPr lang="ru-RU" sz="2600" b="0" dirty="0"/>
              <a:t>расположенный над </a:t>
            </a:r>
            <a:r>
              <a:rPr lang="ru-RU" sz="2600" b="0" dirty="0" smtClean="0"/>
              <a:t>ним. Такой узел называется </a:t>
            </a:r>
            <a:r>
              <a:rPr lang="ru-RU" sz="2600" dirty="0" smtClean="0"/>
              <a:t>родительским</a:t>
            </a:r>
            <a:r>
              <a:rPr lang="ru-RU" sz="2600" b="0" dirty="0" smtClean="0"/>
              <a:t>.</a:t>
            </a:r>
            <a:br>
              <a:rPr lang="ru-RU" sz="2600" b="0" dirty="0" smtClean="0"/>
            </a:br>
            <a:r>
              <a:rPr lang="ru-RU" sz="2600" b="0" dirty="0" smtClean="0"/>
              <a:t>Узлы, расположенные непосредственно под данным узлом, называются его </a:t>
            </a:r>
            <a:r>
              <a:rPr lang="ru-RU" sz="2600" dirty="0" smtClean="0"/>
              <a:t>дочерними</a:t>
            </a:r>
            <a:r>
              <a:rPr lang="ru-RU" sz="2600" b="0" dirty="0" smtClean="0"/>
              <a:t> узлами.</a:t>
            </a:r>
            <a:br>
              <a:rPr lang="ru-RU" sz="2600" b="0" dirty="0" smtClean="0"/>
            </a:br>
            <a:r>
              <a:rPr lang="ru-RU" sz="2600" b="0" dirty="0" smtClean="0"/>
              <a:t>Узлы, не имеющие дочерних узлов называются </a:t>
            </a:r>
            <a:r>
              <a:rPr lang="ru-RU" sz="2600" dirty="0" smtClean="0"/>
              <a:t>листьями</a:t>
            </a:r>
            <a:r>
              <a:rPr lang="ru-RU" sz="2600" b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3992947"/>
            <a:ext cx="4670425" cy="20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73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Декартовы деревья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400" dirty="0" smtClean="0"/>
                  <a:t>Удаление.</a:t>
                </a:r>
                <a:endParaRPr lang="ru-RU" sz="2400" dirty="0"/>
              </a:p>
              <a:p>
                <a:pPr marL="0" indent="0">
                  <a:buNone/>
                </a:pPr>
                <a:r>
                  <a:rPr lang="ru-RU" sz="2400" b="0" dirty="0" smtClean="0"/>
                  <a:t>Удаляется элемент с ключом </a:t>
                </a:r>
                <a:r>
                  <a:rPr lang="en-US" sz="2400" b="0" dirty="0" smtClean="0"/>
                  <a:t>x</a:t>
                </a:r>
                <a:r>
                  <a:rPr lang="ru-RU" sz="2400" b="0" dirty="0" smtClean="0"/>
                  <a:t>.</a:t>
                </a:r>
                <a:endParaRPr lang="ru-RU" sz="2400" b="0" dirty="0"/>
              </a:p>
              <a:p>
                <a:pPr marL="0" indent="0">
                  <a:buNone/>
                </a:pPr>
                <a:r>
                  <a:rPr lang="ru-RU" sz="2400" b="0" u="sng" dirty="0" smtClean="0"/>
                  <a:t>Реализация </a:t>
                </a:r>
                <a:r>
                  <a:rPr lang="ru-RU" sz="2400" b="0" u="sng" dirty="0"/>
                  <a:t>№</a:t>
                </a:r>
                <a:r>
                  <a:rPr lang="ru-RU" sz="2400" b="0" u="sng" dirty="0" smtClean="0"/>
                  <a:t>1.</a:t>
                </a:r>
                <a:endParaRPr lang="ru-RU" sz="2400" b="0" u="sng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400" b="0" dirty="0"/>
                  <a:t>Разобьём </a:t>
                </a:r>
                <a:r>
                  <a:rPr lang="ru-RU" sz="2400" b="0" dirty="0" smtClean="0"/>
                  <a:t>дерево </a:t>
                </a:r>
                <a:r>
                  <a:rPr lang="ru-RU" sz="2400" b="0" dirty="0"/>
                  <a:t>по </a:t>
                </a:r>
                <a:r>
                  <a:rPr lang="ru-RU" sz="2400" b="0" dirty="0" smtClean="0"/>
                  <a:t>ключу </a:t>
                </a:r>
                <a:r>
                  <a:rPr lang="en-US" sz="2400" b="0" dirty="0" smtClean="0"/>
                  <a:t>x</a:t>
                </a:r>
                <a:r>
                  <a:rPr lang="ru-RU" sz="2400" b="0" dirty="0" smtClean="0"/>
                  <a:t>, </a:t>
                </a:r>
                <a:r>
                  <a:rPr lang="ru-RU" sz="2400" b="0" dirty="0"/>
                  <a:t>который мы хотим удалить, </a:t>
                </a:r>
                <a:r>
                  <a:rPr lang="ru-RU" sz="2400" b="0" dirty="0" smtClean="0"/>
                  <a:t>на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b="0" dirty="0" smtClean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ru-RU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b="0" dirty="0" smtClean="0"/>
                  <a:t>.</a:t>
                </a:r>
                <a:endParaRPr lang="ru-RU" sz="2400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400" b="0" dirty="0"/>
                  <a:t>Теперь отделяем от первого дерева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2400" b="0" dirty="0"/>
                  <a:t>элемент </a:t>
                </a:r>
                <a:r>
                  <a:rPr lang="en-US" sz="2400" b="0" dirty="0" smtClean="0"/>
                  <a:t>x</a:t>
                </a:r>
                <a:r>
                  <a:rPr lang="ru-RU" sz="2400" b="0" dirty="0" smtClean="0"/>
                  <a:t>, разбивая </a:t>
                </a:r>
                <a:r>
                  <a:rPr lang="ru-RU" sz="2400" b="0" dirty="0"/>
                  <a:t>по ключу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ru-RU" sz="2400" b="0" dirty="0" smtClean="0"/>
                  <a:t> </a:t>
                </a:r>
                <a:r>
                  <a:rPr lang="ru-RU" sz="2400" b="0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400" b="0" dirty="0" smtClean="0"/>
                  <a:t>Сливаем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измененное первое </a:t>
                </a:r>
                <a:r>
                  <a:rPr lang="ru-RU" sz="2400" b="0" dirty="0"/>
                  <a:t>дерево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2400" b="0" dirty="0"/>
                  <a:t>со </a:t>
                </a:r>
                <a:r>
                  <a:rPr lang="ru-RU" sz="2400" b="0" dirty="0" smtClean="0"/>
                  <a:t>вторым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ru-RU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b="0" dirty="0" smtClean="0"/>
                  <a:t>.</a:t>
                </a:r>
                <a:endParaRPr lang="ru-RU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017" r="-1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392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Декартовы деревья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Удаление.</a:t>
            </a:r>
            <a:endParaRPr lang="ru-RU" sz="2400" dirty="0"/>
          </a:p>
          <a:p>
            <a:pPr marL="0" indent="0">
              <a:buNone/>
            </a:pPr>
            <a:r>
              <a:rPr lang="ru-RU" sz="2400" b="0" u="sng" dirty="0" smtClean="0"/>
              <a:t>Реализация №</a:t>
            </a:r>
            <a:r>
              <a:rPr lang="ru-RU" sz="2400" b="0" u="sng" dirty="0"/>
              <a:t>2</a:t>
            </a:r>
            <a:r>
              <a:rPr lang="ru-RU" sz="2400" b="0" u="sng" dirty="0" smtClean="0"/>
              <a:t>.</a:t>
            </a:r>
            <a:endParaRPr lang="ru-RU" sz="2400" b="0" u="sng" dirty="0"/>
          </a:p>
          <a:p>
            <a:pPr marL="514350" indent="-514350">
              <a:buFont typeface="+mj-lt"/>
              <a:buAutoNum type="arabicPeriod"/>
            </a:pPr>
            <a:r>
              <a:rPr lang="ru-RU" sz="2400" b="0" dirty="0"/>
              <a:t>Спускаемся по дереву (как в обычном </a:t>
            </a:r>
            <a:r>
              <a:rPr lang="ru-RU" sz="2400" b="0" dirty="0" smtClean="0"/>
              <a:t>двоичном дереве </a:t>
            </a:r>
            <a:r>
              <a:rPr lang="ru-RU" sz="2400" b="0" dirty="0"/>
              <a:t>поиска по </a:t>
            </a:r>
            <a:r>
              <a:rPr lang="en-US" sz="2400" b="0" dirty="0" smtClean="0"/>
              <a:t>x</a:t>
            </a:r>
            <a:r>
              <a:rPr lang="ru-RU" sz="2400" b="0" dirty="0" smtClean="0"/>
              <a:t>), </a:t>
            </a:r>
            <a:r>
              <a:rPr lang="ru-RU" sz="2400" b="0" dirty="0"/>
              <a:t>ища удаляемый элемент.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b="0" dirty="0"/>
              <a:t>Найдя элемент, вызываем </a:t>
            </a:r>
            <a:r>
              <a:rPr lang="ru-RU" sz="2400" b="0" dirty="0" smtClean="0"/>
              <a:t>слияние </a:t>
            </a:r>
            <a:r>
              <a:rPr lang="ru-RU" sz="2400" b="0" dirty="0"/>
              <a:t>его левого и правого </a:t>
            </a:r>
            <a:r>
              <a:rPr lang="ru-RU" sz="2400" b="0" dirty="0" smtClean="0"/>
              <a:t>сыновей.</a:t>
            </a:r>
            <a:endParaRPr lang="ru-RU" sz="2400" b="0" dirty="0"/>
          </a:p>
          <a:p>
            <a:pPr marL="514350" indent="-514350">
              <a:buFont typeface="+mj-lt"/>
              <a:buAutoNum type="arabicPeriod"/>
            </a:pPr>
            <a:r>
              <a:rPr lang="ru-RU" sz="2400" b="0" dirty="0"/>
              <a:t>Результат процедуры  ставим на место удаляемого элемента</a:t>
            </a:r>
            <a:r>
              <a:rPr lang="ru-RU" sz="2400" b="0" dirty="0" smtClean="0"/>
              <a:t>.</a:t>
            </a:r>
          </a:p>
          <a:p>
            <a:pPr marL="0" indent="0">
              <a:buNone/>
            </a:pPr>
            <a:r>
              <a:rPr lang="ru-RU" sz="2400" b="0" dirty="0"/>
              <a:t>В первой реализации два раза используется </a:t>
            </a:r>
            <a:r>
              <a:rPr lang="en-US" sz="2400" b="0" dirty="0" smtClean="0"/>
              <a:t>Split</a:t>
            </a:r>
            <a:r>
              <a:rPr lang="ru-RU" sz="2400" b="0" dirty="0" smtClean="0"/>
              <a:t>, </a:t>
            </a:r>
            <a:r>
              <a:rPr lang="ru-RU" sz="2400" b="0" dirty="0"/>
              <a:t>а во второй реализации разрезание вообще не используется.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440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Декартовы деревья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Расход памяти и время работы.</a:t>
            </a: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893345"/>
                  </p:ext>
                </p:extLst>
              </p:nvPr>
            </p:nvGraphicFramePr>
            <p:xfrm>
              <a:off x="1148316" y="2407093"/>
              <a:ext cx="68473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1842"/>
                    <a:gridCol w="1711842"/>
                    <a:gridCol w="1711842"/>
                    <a:gridCol w="171184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</a:t>
                          </a:r>
                          <a:r>
                            <a:rPr lang="ru-RU" baseline="0" dirty="0" smtClean="0"/>
                            <a:t> любом случае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 среднем случае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</a:t>
                          </a:r>
                          <a:r>
                            <a:rPr lang="ru-RU" baseline="0" dirty="0" smtClean="0"/>
                            <a:t> худшем случае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Расход памяти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Поиск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Вставка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Удаление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893345"/>
                  </p:ext>
                </p:extLst>
              </p:nvPr>
            </p:nvGraphicFramePr>
            <p:xfrm>
              <a:off x="1148316" y="2407093"/>
              <a:ext cx="6847368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1842"/>
                    <a:gridCol w="1711842"/>
                    <a:gridCol w="1711842"/>
                    <a:gridCol w="1711842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</a:t>
                          </a:r>
                          <a:r>
                            <a:rPr lang="ru-RU" baseline="0" dirty="0" smtClean="0"/>
                            <a:t> любом случае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 среднем случае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</a:t>
                          </a:r>
                          <a:r>
                            <a:rPr lang="ru-RU" baseline="0" dirty="0" smtClean="0"/>
                            <a:t> худшем случае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Расход памяти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180328" r="-200000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180328" r="-100000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180328" b="-3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Поиск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285000" r="-200000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285000" r="-100000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85000" b="-2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Вставка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378689" r="-2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378689" r="-1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378689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Удаление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478689" r="-2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478689" r="-1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478689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7755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АВЛ-дерево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u="sng" dirty="0" smtClean="0"/>
              <a:t>Определение.</a:t>
            </a:r>
            <a:r>
              <a:rPr lang="ru-RU" b="0" dirty="0" smtClean="0"/>
              <a:t> </a:t>
            </a:r>
            <a:r>
              <a:rPr lang="ru-RU" dirty="0" smtClean="0"/>
              <a:t>АВЛ-дерево</a:t>
            </a:r>
            <a:r>
              <a:rPr lang="ru-RU" b="0" dirty="0" smtClean="0"/>
              <a:t> – сбалансированное двоичное дерево поиска. Для </a:t>
            </a:r>
            <a:r>
              <a:rPr lang="ru-RU" b="0" dirty="0"/>
              <a:t>каждой его вершины </a:t>
            </a:r>
            <a:r>
              <a:rPr lang="ru-RU" b="0" dirty="0" smtClean="0"/>
              <a:t>высот</a:t>
            </a:r>
            <a:r>
              <a:rPr lang="ru-RU" b="0" dirty="0"/>
              <a:t>ы</a:t>
            </a:r>
            <a:r>
              <a:rPr lang="ru-RU" b="0" dirty="0" smtClean="0"/>
              <a:t> </a:t>
            </a:r>
            <a:r>
              <a:rPr lang="ru-RU" b="0" dirty="0"/>
              <a:t>её двух поддеревьев </a:t>
            </a:r>
            <a:r>
              <a:rPr lang="ru-RU" b="0" dirty="0" smtClean="0"/>
              <a:t>различаются </a:t>
            </a:r>
            <a:r>
              <a:rPr lang="ru-RU" b="0" dirty="0"/>
              <a:t>не более чем на 1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r>
              <a:rPr lang="ru-RU" b="0" dirty="0" smtClean="0"/>
              <a:t>Изобретено Адельсон-Вельским Г.М. и Ландисом Е.М. в 1968г.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166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АВЛ-дерево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u="sng" dirty="0" smtClean="0"/>
                  <a:t>Теорема.</a:t>
                </a:r>
                <a:r>
                  <a:rPr lang="ru-RU" b="0" dirty="0" smtClean="0"/>
                  <a:t> Высота АВЛ-дерева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b="0" u="sng" dirty="0" smtClean="0"/>
                  <a:t>Идея доказательства.</a:t>
                </a:r>
                <a:r>
                  <a:rPr lang="ru-RU" b="0" dirty="0" smtClean="0"/>
                  <a:t> В АВЛ-дереве высоты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h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ru-RU" b="0" dirty="0" smtClean="0"/>
                  <a:t>не меньше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b="0" dirty="0" smtClean="0"/>
                  <a:t> узлов,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b="0" dirty="0" smtClean="0"/>
                  <a:t> – число Фибоначчи.</a:t>
                </a:r>
                <a:br>
                  <a:rPr lang="ru-RU" b="0" dirty="0" smtClean="0"/>
                </a:br>
                <a:r>
                  <a:rPr lang="ru-RU" b="0" dirty="0" smtClean="0"/>
                  <a:t>Из формулы </a:t>
                </a:r>
                <a:r>
                  <a:rPr lang="ru-RU" b="0" dirty="0" err="1" smtClean="0"/>
                  <a:t>Бине</a:t>
                </a:r>
                <a:r>
                  <a:rPr lang="ru-RU" b="0" dirty="0" smtClean="0"/>
                  <a:t> следует, что</a:t>
                </a:r>
                <a:r>
                  <a:rPr lang="ru-RU" b="0" dirty="0"/>
                  <a:t/>
                </a:r>
                <a:br>
                  <a:rPr lang="ru-RU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𝑛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≥</m:t>
                      </m:r>
                      <m:sSub>
                        <m:sSubPr>
                          <m:ctrlPr>
                            <a:rPr lang="en-US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ru-RU" b="0" dirty="0" smtClean="0"/>
                  <a:t>где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/>
                      </a:rPr>
                      <m:t>𝜙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ra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 smtClean="0"/>
                  <a:t> – </a:t>
                </a:r>
                <a:r>
                  <a:rPr lang="ru-RU" b="0" dirty="0" smtClean="0"/>
                  <a:t>золотое сечение.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52" t="-1271" r="-24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7695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АВЛ-дерево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0" dirty="0" smtClean="0"/>
              <a:t>Специальные балансирующие операции, восстанавливающие основное свойство «высоты двух </a:t>
            </a:r>
            <a:r>
              <a:rPr lang="ru-RU" sz="2600" b="0" dirty="0"/>
              <a:t>поддеревьев различаются не более чем на </a:t>
            </a:r>
            <a:r>
              <a:rPr lang="ru-RU" sz="2600" b="0" dirty="0" smtClean="0"/>
              <a:t>1» – вращения.</a:t>
            </a:r>
          </a:p>
          <a:p>
            <a:r>
              <a:rPr lang="ru-RU" sz="2600" b="0" dirty="0" smtClean="0"/>
              <a:t>Малое левое вращение,</a:t>
            </a:r>
          </a:p>
          <a:p>
            <a:r>
              <a:rPr lang="ru-RU" sz="2600" b="0" dirty="0" smtClean="0"/>
              <a:t>Малое правое вращение,</a:t>
            </a:r>
          </a:p>
          <a:p>
            <a:r>
              <a:rPr lang="ru-RU" sz="2600" b="0" dirty="0" smtClean="0"/>
              <a:t>Большое левое вращение,</a:t>
            </a:r>
          </a:p>
          <a:p>
            <a:r>
              <a:rPr lang="ru-RU" sz="2600" b="0" dirty="0" smtClean="0"/>
              <a:t>Большое правое вращение.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820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АВЛ-дерево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Малое левое вращение</a:t>
            </a:r>
          </a:p>
          <a:p>
            <a:pPr marL="0" indent="0">
              <a:buNone/>
            </a:pPr>
            <a:r>
              <a:rPr lang="ru-RU" sz="2400" b="0" dirty="0" smtClean="0"/>
              <a:t>Используется, когда</a:t>
            </a:r>
            <a:r>
              <a:rPr lang="en-US" sz="2400" b="0" dirty="0" smtClean="0"/>
              <a:t>:</a:t>
            </a:r>
            <a:br>
              <a:rPr lang="en-US" sz="2400" b="0" dirty="0" smtClean="0"/>
            </a:br>
            <a:r>
              <a:rPr lang="ru-RU" sz="2400" b="0" dirty="0" smtClean="0"/>
              <a:t>высота</a:t>
            </a:r>
            <a:r>
              <a:rPr lang="en-US" sz="2400" b="0" dirty="0" smtClean="0"/>
              <a:t>(R) = </a:t>
            </a:r>
            <a:r>
              <a:rPr lang="ru-RU" sz="2400" b="0" dirty="0" smtClean="0"/>
              <a:t>высота(</a:t>
            </a:r>
            <a:r>
              <a:rPr lang="en-US" sz="2400" b="0" dirty="0" smtClean="0"/>
              <a:t>L) + 2</a:t>
            </a:r>
            <a:r>
              <a:rPr lang="ru-RU" sz="2400" b="0" dirty="0" smtClean="0"/>
              <a:t> и</a:t>
            </a:r>
            <a:r>
              <a:rPr lang="en-US" sz="2400" b="0" dirty="0" smtClean="0"/>
              <a:t> </a:t>
            </a:r>
            <a:r>
              <a:rPr lang="ru-RU" sz="2400" b="0" dirty="0" smtClean="0"/>
              <a:t>высота(</a:t>
            </a:r>
            <a:r>
              <a:rPr lang="en-US" sz="2400" b="0" dirty="0" smtClean="0"/>
              <a:t>C)</a:t>
            </a:r>
            <a:r>
              <a:rPr lang="ru-RU" sz="2400" b="0" dirty="0" smtClean="0"/>
              <a:t> </a:t>
            </a:r>
            <a:r>
              <a:rPr lang="en-US" sz="2400" b="0" dirty="0" smtClean="0"/>
              <a:t>≤ </a:t>
            </a:r>
            <a:r>
              <a:rPr lang="ru-RU" sz="2400" b="0" dirty="0" smtClean="0"/>
              <a:t>высота(</a:t>
            </a:r>
            <a:r>
              <a:rPr lang="en-US" sz="2400" b="0" dirty="0" smtClean="0"/>
              <a:t>R).</a:t>
            </a:r>
            <a:br>
              <a:rPr lang="en-US" sz="2400" b="0" dirty="0" smtClean="0"/>
            </a:br>
            <a:r>
              <a:rPr lang="ru-RU" sz="2400" b="0" dirty="0" smtClean="0"/>
              <a:t>После операции:</a:t>
            </a:r>
            <a:br>
              <a:rPr lang="ru-RU" sz="2400" b="0" dirty="0" smtClean="0"/>
            </a:br>
            <a:r>
              <a:rPr lang="ru-RU" sz="2400" b="0" dirty="0" smtClean="0"/>
              <a:t>высота дерева останется прежней, если </a:t>
            </a:r>
            <a:r>
              <a:rPr lang="ru-RU" sz="2400" b="0" dirty="0"/>
              <a:t>высота(</a:t>
            </a:r>
            <a:r>
              <a:rPr lang="en-US" sz="2400" b="0" dirty="0"/>
              <a:t>C)</a:t>
            </a:r>
            <a:r>
              <a:rPr lang="ru-RU" sz="2400" b="0" dirty="0"/>
              <a:t> </a:t>
            </a:r>
            <a:r>
              <a:rPr lang="ru-RU" sz="2400" b="0" dirty="0" smtClean="0"/>
              <a:t>=</a:t>
            </a:r>
            <a:r>
              <a:rPr lang="en-US" sz="2400" b="0" dirty="0" smtClean="0"/>
              <a:t> </a:t>
            </a:r>
            <a:r>
              <a:rPr lang="ru-RU" sz="2400" b="0" dirty="0"/>
              <a:t>высота(</a:t>
            </a:r>
            <a:r>
              <a:rPr lang="en-US" sz="2400" b="0" dirty="0"/>
              <a:t>R</a:t>
            </a:r>
            <a:r>
              <a:rPr lang="en-US" sz="2400" b="0" dirty="0" smtClean="0"/>
              <a:t>)</a:t>
            </a:r>
            <a:r>
              <a:rPr lang="ru-RU" sz="2400" b="0" dirty="0" smtClean="0"/>
              <a:t>,</a:t>
            </a:r>
            <a:br>
              <a:rPr lang="ru-RU" sz="2400" b="0" dirty="0" smtClean="0"/>
            </a:br>
            <a:r>
              <a:rPr lang="ru-RU" sz="2400" b="0" dirty="0" smtClean="0"/>
              <a:t>высота дерева уменьшится на 1, если </a:t>
            </a:r>
            <a:r>
              <a:rPr lang="ru-RU" sz="2400" b="0" dirty="0"/>
              <a:t>высота(</a:t>
            </a:r>
            <a:r>
              <a:rPr lang="en-US" sz="2400" b="0" dirty="0"/>
              <a:t>C)</a:t>
            </a:r>
            <a:r>
              <a:rPr lang="ru-RU" sz="2400" b="0" dirty="0"/>
              <a:t> </a:t>
            </a:r>
            <a:r>
              <a:rPr lang="en-US" sz="2400" b="0" dirty="0"/>
              <a:t>&lt;</a:t>
            </a:r>
            <a:r>
              <a:rPr lang="en-US" sz="2400" b="0" dirty="0" smtClean="0"/>
              <a:t> </a:t>
            </a:r>
            <a:r>
              <a:rPr lang="ru-RU" sz="2400" b="0" dirty="0"/>
              <a:t>высота(</a:t>
            </a:r>
            <a:r>
              <a:rPr lang="en-US" sz="2400" b="0" dirty="0"/>
              <a:t>R</a:t>
            </a:r>
            <a:r>
              <a:rPr lang="en-US" sz="2400" b="0" dirty="0" smtClean="0"/>
              <a:t>).</a:t>
            </a:r>
            <a:endParaRPr lang="ru-RU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 descr="AVL L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4" y="3951817"/>
            <a:ext cx="4359275" cy="29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31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АВЛ-дерево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Малое правое вращение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57</a:t>
            </a:fld>
            <a:endParaRPr lang="ru-RU"/>
          </a:p>
        </p:txBody>
      </p:sp>
      <p:pic>
        <p:nvPicPr>
          <p:cNvPr id="3074" name="Picture 2" descr="AVL L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4" y="2352674"/>
            <a:ext cx="4492625" cy="299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921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АВЛ-дерево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Большое левое вращение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b="0" dirty="0"/>
              <a:t>Используется, когда</a:t>
            </a:r>
            <a:r>
              <a:rPr lang="en-US" sz="2400" b="0" dirty="0"/>
              <a:t>:</a:t>
            </a:r>
            <a:br>
              <a:rPr lang="en-US" sz="2400" b="0" dirty="0"/>
            </a:br>
            <a:r>
              <a:rPr lang="ru-RU" sz="2400" b="0" dirty="0"/>
              <a:t>высота</a:t>
            </a:r>
            <a:r>
              <a:rPr lang="en-US" sz="2400" b="0" dirty="0"/>
              <a:t>(R) = </a:t>
            </a:r>
            <a:r>
              <a:rPr lang="ru-RU" sz="2400" b="0" dirty="0"/>
              <a:t>высота(</a:t>
            </a:r>
            <a:r>
              <a:rPr lang="en-US" sz="2400" b="0" dirty="0"/>
              <a:t>L) + </a:t>
            </a:r>
            <a:r>
              <a:rPr lang="en-US" sz="2400" b="0" dirty="0" smtClean="0"/>
              <a:t>1</a:t>
            </a:r>
            <a:r>
              <a:rPr lang="ru-RU" sz="2400" b="0" dirty="0" smtClean="0"/>
              <a:t> </a:t>
            </a:r>
            <a:r>
              <a:rPr lang="ru-RU" sz="2400" b="0" dirty="0"/>
              <a:t>и</a:t>
            </a:r>
            <a:r>
              <a:rPr lang="en-US" sz="2400" b="0" dirty="0"/>
              <a:t> </a:t>
            </a:r>
            <a:r>
              <a:rPr lang="ru-RU" sz="2400" b="0" dirty="0"/>
              <a:t>высота(</a:t>
            </a:r>
            <a:r>
              <a:rPr lang="en-US" sz="2400" b="0" dirty="0"/>
              <a:t>C)</a:t>
            </a:r>
            <a:r>
              <a:rPr lang="ru-RU" sz="2400" b="0" dirty="0"/>
              <a:t> </a:t>
            </a:r>
            <a:r>
              <a:rPr lang="en-US" sz="2400" b="0" dirty="0" smtClean="0"/>
              <a:t>= </a:t>
            </a:r>
            <a:r>
              <a:rPr lang="ru-RU" sz="2400" b="0" dirty="0" smtClean="0"/>
              <a:t>высота(</a:t>
            </a:r>
            <a:r>
              <a:rPr lang="en-US" sz="2400" b="0" dirty="0" smtClean="0"/>
              <a:t>L) + 2.</a:t>
            </a:r>
            <a:r>
              <a:rPr lang="en-US" sz="2400" b="0" dirty="0"/>
              <a:t/>
            </a:r>
            <a:br>
              <a:rPr lang="en-US" sz="2400" b="0" dirty="0"/>
            </a:br>
            <a:r>
              <a:rPr lang="ru-RU" sz="2400" b="0" dirty="0"/>
              <a:t>После операции:</a:t>
            </a:r>
            <a:br>
              <a:rPr lang="ru-RU" sz="2400" b="0" dirty="0"/>
            </a:br>
            <a:r>
              <a:rPr lang="ru-RU" sz="2400" b="0" dirty="0"/>
              <a:t>высота </a:t>
            </a:r>
            <a:r>
              <a:rPr lang="ru-RU" sz="2400" b="0" smtClean="0"/>
              <a:t>дерева </a:t>
            </a:r>
            <a:r>
              <a:rPr lang="ru-RU" sz="2400" b="0" smtClean="0"/>
              <a:t>уменьшается на 1</a:t>
            </a:r>
            <a:r>
              <a:rPr lang="en-US" sz="2400" b="0" smtClean="0"/>
              <a:t>.</a:t>
            </a:r>
            <a:endParaRPr lang="ru-RU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58</a:t>
            </a:fld>
            <a:endParaRPr lang="ru-RU"/>
          </a:p>
        </p:txBody>
      </p:sp>
      <p:pic>
        <p:nvPicPr>
          <p:cNvPr id="2050" name="Picture 2" descr="AVL B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711205"/>
            <a:ext cx="416718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937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АВЛ-дерево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Большое правое вращение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59</a:t>
            </a:fld>
            <a:endParaRPr lang="ru-RU"/>
          </a:p>
        </p:txBody>
      </p:sp>
      <p:pic>
        <p:nvPicPr>
          <p:cNvPr id="5122" name="Picture 2" descr="AVL B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46" y="2949426"/>
            <a:ext cx="4817269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9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деревьев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Генеалогическое д</a:t>
            </a:r>
            <a:r>
              <a:rPr lang="ru-RU" sz="1600" dirty="0" smtClean="0"/>
              <a:t>е</a:t>
            </a:r>
            <a:r>
              <a:rPr lang="ru-RU" dirty="0" smtClean="0"/>
              <a:t>рево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6" y="2060988"/>
            <a:ext cx="7115174" cy="460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0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АВЛ-дерево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Вставка элемента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 smtClean="0"/>
                  <a:t>Проходим </a:t>
                </a:r>
                <a:r>
                  <a:rPr lang="ru-RU" b="0" dirty="0"/>
                  <a:t>по пути поиска, пока не убедимся, что ключа в дереве нет.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 smtClean="0"/>
                  <a:t>Включаем новую вершину как в стандартной операции вставки в </a:t>
                </a:r>
                <a:r>
                  <a:rPr lang="ru-RU" b="0" dirty="0"/>
                  <a:t>дерево </a:t>
                </a:r>
                <a:r>
                  <a:rPr lang="ru-RU" b="0" dirty="0" smtClean="0"/>
                  <a:t>поиска.</a:t>
                </a:r>
                <a:endParaRPr lang="ru-RU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/>
                  <a:t>"</a:t>
                </a:r>
                <a:r>
                  <a:rPr lang="ru-RU" b="0" dirty="0" smtClean="0"/>
                  <a:t>Отступаем" </a:t>
                </a:r>
                <a:r>
                  <a:rPr lang="ru-RU" b="0" dirty="0"/>
                  <a:t>назад </a:t>
                </a:r>
                <a:r>
                  <a:rPr lang="ru-RU" b="0" dirty="0" smtClean="0"/>
                  <a:t>от добавленной вершины к корню. Проверяем в </a:t>
                </a:r>
                <a:r>
                  <a:rPr lang="ru-RU" b="0" dirty="0"/>
                  <a:t>каждой вершине </a:t>
                </a:r>
                <a:r>
                  <a:rPr lang="ru-RU" b="0" dirty="0" smtClean="0"/>
                  <a:t>сбалансированность. </a:t>
                </a:r>
                <a:r>
                  <a:rPr lang="ru-RU" b="0" dirty="0"/>
                  <a:t>Если </a:t>
                </a:r>
                <a:r>
                  <a:rPr lang="ru-RU" b="0" dirty="0" smtClean="0"/>
                  <a:t>разность высот поддеревьев равна 2 – выполняем нужное вращение.</a:t>
                </a:r>
              </a:p>
              <a:p>
                <a:pPr marL="0" indent="0">
                  <a:buNone/>
                </a:pPr>
                <a:r>
                  <a:rPr lang="ru-RU" b="0" dirty="0" smtClean="0"/>
                  <a:t>Время работы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b="0" dirty="0" smtClean="0"/>
                  <a:t>.</a:t>
                </a:r>
                <a:endParaRPr lang="ru-RU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52" t="-2160" r="-9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7445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АВЛ-дерево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Удаление элемента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 smtClean="0"/>
                  <a:t>Ищем вершину </a:t>
                </a:r>
                <a:r>
                  <a:rPr lang="en-US" b="0" dirty="0" smtClean="0"/>
                  <a:t>D</a:t>
                </a:r>
                <a:r>
                  <a:rPr lang="ru-RU" b="0" dirty="0" smtClean="0"/>
                  <a:t>, которую требуется удалить.</a:t>
                </a:r>
                <a:endParaRPr lang="ru-RU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 smtClean="0"/>
                  <a:t>Проверяем, сколько поддеревьев в </a:t>
                </a:r>
                <a:r>
                  <a:rPr lang="en-US" b="0" dirty="0" smtClean="0"/>
                  <a:t>D:</a:t>
                </a:r>
              </a:p>
              <a:p>
                <a:pPr marL="914400" lvl="1" indent="-514350"/>
                <a:r>
                  <a:rPr lang="ru-RU" b="0" dirty="0" smtClean="0"/>
                  <a:t>Если </a:t>
                </a:r>
                <a:r>
                  <a:rPr lang="en-US" b="0" dirty="0" smtClean="0"/>
                  <a:t>D – </a:t>
                </a:r>
                <a:r>
                  <a:rPr lang="ru-RU" b="0" dirty="0" smtClean="0"/>
                  <a:t>лист или </a:t>
                </a:r>
                <a:r>
                  <a:rPr lang="en-US" b="0" dirty="0" smtClean="0"/>
                  <a:t>D </a:t>
                </a:r>
                <a:r>
                  <a:rPr lang="ru-RU" b="0" dirty="0" smtClean="0"/>
                  <a:t>имеет одно поддерево, то удаляем </a:t>
                </a:r>
                <a:r>
                  <a:rPr lang="en-US" b="0" dirty="0" smtClean="0"/>
                  <a:t>D.</a:t>
                </a:r>
              </a:p>
              <a:p>
                <a:pPr marL="914400" lvl="1" indent="-514350"/>
                <a:r>
                  <a:rPr lang="ru-RU" b="0" dirty="0" smtClean="0"/>
                  <a:t>Если </a:t>
                </a:r>
                <a:r>
                  <a:rPr lang="en-US" b="0" dirty="0" smtClean="0"/>
                  <a:t>D </a:t>
                </a:r>
                <a:r>
                  <a:rPr lang="ru-RU" b="0" dirty="0" smtClean="0"/>
                  <a:t>имеет два поддерева, то ищем вершину </a:t>
                </a:r>
                <a:r>
                  <a:rPr lang="en-US" b="0" dirty="0" smtClean="0"/>
                  <a:t>M</a:t>
                </a:r>
                <a:r>
                  <a:rPr lang="ru-RU" b="0" dirty="0" smtClean="0"/>
                  <a:t>, следующую по значению после </a:t>
                </a:r>
                <a:r>
                  <a:rPr lang="en-US" b="0" dirty="0" smtClean="0"/>
                  <a:t>D</a:t>
                </a:r>
                <a:r>
                  <a:rPr lang="ru-RU" b="0" dirty="0"/>
                  <a:t>.</a:t>
                </a:r>
                <a:r>
                  <a:rPr lang="en-US" b="0" dirty="0" smtClean="0"/>
                  <a:t> </a:t>
                </a:r>
                <a:r>
                  <a:rPr lang="ru-RU" b="0" dirty="0" smtClean="0"/>
                  <a:t>Как в стандартном алгоритме удаления из дерева поиска. Переносим значение из </a:t>
                </a:r>
                <a:r>
                  <a:rPr lang="en-US" b="0" dirty="0" smtClean="0"/>
                  <a:t>M </a:t>
                </a:r>
                <a:r>
                  <a:rPr lang="ru-RU" b="0" dirty="0" smtClean="0"/>
                  <a:t>в </a:t>
                </a:r>
                <a:r>
                  <a:rPr lang="en-US" b="0" dirty="0" smtClean="0"/>
                  <a:t>D. </a:t>
                </a:r>
                <a:r>
                  <a:rPr lang="ru-RU" b="0" dirty="0" smtClean="0"/>
                  <a:t>Удаляем </a:t>
                </a:r>
                <a:r>
                  <a:rPr lang="en-US" b="0" dirty="0" smtClean="0"/>
                  <a:t>M.</a:t>
                </a:r>
                <a:endParaRPr lang="ru-RU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b="0" dirty="0" smtClean="0"/>
                  <a:t>"Отступаем" назад от удаленной вершины к корню. Проверяем в каждой вершине сбалансированность. Если разность высот поддеревьев равна 2 – выполняем нужное вращение.</a:t>
                </a:r>
                <a:endParaRPr lang="en-US" b="0" dirty="0" smtClean="0"/>
              </a:p>
              <a:p>
                <a:pPr marL="0" indent="0">
                  <a:buNone/>
                </a:pPr>
                <a:r>
                  <a:rPr lang="ru-RU" b="0" dirty="0"/>
                  <a:t>Время работы =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b="0" dirty="0"/>
                  <a:t>.</a:t>
                </a:r>
                <a:endParaRPr lang="ru-RU" b="0" dirty="0"/>
              </a:p>
              <a:p>
                <a:pPr marL="514350" indent="-514350">
                  <a:buFont typeface="+mj-lt"/>
                  <a:buAutoNum type="arabicPeriod"/>
                </a:pPr>
                <a:endParaRPr lang="ru-RU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2795" r="-12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223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АВЛ-деревья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Расход памяти и время работы.</a:t>
            </a: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4621291"/>
                  </p:ext>
                </p:extLst>
              </p:nvPr>
            </p:nvGraphicFramePr>
            <p:xfrm>
              <a:off x="2147776" y="2726070"/>
              <a:ext cx="513552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1842"/>
                    <a:gridCol w="1711842"/>
                    <a:gridCol w="171184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 среднем случае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</a:t>
                          </a:r>
                          <a:r>
                            <a:rPr lang="ru-RU" baseline="0" dirty="0" smtClean="0"/>
                            <a:t> худшем случае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Расход памяти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Поиск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Вставка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Удаление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4621291"/>
                  </p:ext>
                </p:extLst>
              </p:nvPr>
            </p:nvGraphicFramePr>
            <p:xfrm>
              <a:off x="2147776" y="2726070"/>
              <a:ext cx="513552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1842"/>
                    <a:gridCol w="1711842"/>
                    <a:gridCol w="1711842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 среднем случае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</a:t>
                          </a:r>
                          <a:r>
                            <a:rPr lang="ru-RU" baseline="0" dirty="0" smtClean="0"/>
                            <a:t> худшем случае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Расход памяти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180328" r="-100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180328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Поиск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280328" r="-100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280328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Вставка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380328" r="-1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380328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Удаление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480328" r="-1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000" t="-480328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7983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АТД «Ассоциативный массив»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u="sng" dirty="0" smtClean="0"/>
              <a:t>Определение 4.</a:t>
            </a:r>
            <a:r>
              <a:rPr lang="ru-RU" sz="2600" dirty="0" smtClean="0"/>
              <a:t> Ассоциативный массив</a:t>
            </a:r>
            <a:r>
              <a:rPr lang="ru-RU" sz="2600" b="0" dirty="0"/>
              <a:t> – абстрактный тип данных, позволяющий хранить пары вида «(ключ, значение)» и поддерживающий операции добавления пары, а также поиска и удаления пары по </a:t>
            </a:r>
            <a:r>
              <a:rPr lang="ru-RU" sz="2600" b="0" dirty="0" smtClean="0"/>
              <a:t>ключу:</a:t>
            </a:r>
            <a:endParaRPr lang="ru-RU" sz="2600" b="0" dirty="0"/>
          </a:p>
          <a:p>
            <a:r>
              <a:rPr lang="ru-RU" sz="2600" b="0" dirty="0"/>
              <a:t>INSERT(ключ, значение</a:t>
            </a:r>
            <a:r>
              <a:rPr lang="ru-RU" sz="2600" b="0" dirty="0" smtClean="0"/>
              <a:t>).</a:t>
            </a:r>
            <a:endParaRPr lang="ru-RU" sz="2600" b="0" dirty="0"/>
          </a:p>
          <a:p>
            <a:r>
              <a:rPr lang="ru-RU" sz="2600" b="0" dirty="0"/>
              <a:t>FIND(ключ</a:t>
            </a:r>
            <a:r>
              <a:rPr lang="ru-RU" sz="2600" b="0" dirty="0" smtClean="0"/>
              <a:t>). Возвращает значение, если есть пара с заданным ключом.</a:t>
            </a:r>
            <a:endParaRPr lang="ru-RU" sz="2600" b="0" dirty="0"/>
          </a:p>
          <a:p>
            <a:r>
              <a:rPr lang="ru-RU" sz="2600" b="0" dirty="0"/>
              <a:t>REMOVE(ключ</a:t>
            </a:r>
            <a:r>
              <a:rPr lang="ru-RU" sz="2600" b="0" dirty="0" smtClean="0"/>
              <a:t>).</a:t>
            </a:r>
          </a:p>
          <a:p>
            <a:pPr marL="0" indent="0">
              <a:buNone/>
            </a:pPr>
            <a:r>
              <a:rPr lang="ru-RU" sz="2600" b="0" dirty="0"/>
              <a:t>Предполагается, что ассоциативный массив не может хранить две пары с одинаковыми ключами.</a:t>
            </a:r>
            <a:endParaRPr lang="ru-RU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496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АТД «Ассоциативный массив»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 smtClean="0"/>
              <a:t>Расширение ассоциативного массива.</a:t>
            </a:r>
          </a:p>
          <a:p>
            <a:pPr marL="0" indent="0">
              <a:buNone/>
            </a:pPr>
            <a:r>
              <a:rPr lang="ru-RU" sz="2600" b="0" dirty="0" smtClean="0"/>
              <a:t>Обязательные три </a:t>
            </a:r>
            <a:r>
              <a:rPr lang="ru-RU" sz="2600" b="0" dirty="0"/>
              <a:t>операции часто дополняются другими. Наиболее популярные расширения включают следующие операции:</a:t>
            </a:r>
          </a:p>
          <a:p>
            <a:r>
              <a:rPr lang="ru-RU" sz="2600" b="0" dirty="0"/>
              <a:t>CLEAR — удалить все </a:t>
            </a:r>
            <a:r>
              <a:rPr lang="ru-RU" sz="2600" b="0" dirty="0" smtClean="0"/>
              <a:t>записи.</a:t>
            </a:r>
            <a:endParaRPr lang="ru-RU" sz="2600" b="0" dirty="0"/>
          </a:p>
          <a:p>
            <a:r>
              <a:rPr lang="ru-RU" sz="2600" b="0" dirty="0"/>
              <a:t>EACH — «пробежаться» по всем хранимым парам</a:t>
            </a:r>
          </a:p>
          <a:p>
            <a:r>
              <a:rPr lang="ru-RU" sz="2600" b="0" dirty="0"/>
              <a:t>MIN — найти пару с минимальным значением ключа</a:t>
            </a:r>
          </a:p>
          <a:p>
            <a:r>
              <a:rPr lang="ru-RU" sz="2600" b="0" dirty="0"/>
              <a:t>MAX — найти пару с максимальным значением ключа</a:t>
            </a:r>
          </a:p>
          <a:p>
            <a:pPr marL="0" indent="0">
              <a:buNone/>
            </a:pPr>
            <a:r>
              <a:rPr lang="ru-RU" sz="2600" b="0" dirty="0"/>
              <a:t>В последних двух случаях необходимо, чтобы на ключах была определена операция сравнения.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97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АТД «Ассоциативный массив»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dirty="0" smtClean="0"/>
                  <a:t>Реализации ассоциативного массива.</a:t>
                </a:r>
              </a:p>
              <a:p>
                <a:r>
                  <a:rPr lang="ru-RU" sz="2600" b="0" u="sng" dirty="0" smtClean="0"/>
                  <a:t>Массив пар, упорядоченный по ключу.</a:t>
                </a:r>
                <a:r>
                  <a:rPr lang="ru-RU" sz="2600" b="0" dirty="0" smtClean="0"/>
                  <a:t> Поиск – бинарный.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Время поиска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600" b="0" dirty="0" smtClean="0"/>
                  <a:t>. </a:t>
                </a:r>
                <a:r>
                  <a:rPr lang="ru-RU" sz="2600" b="0" dirty="0" smtClean="0"/>
                  <a:t>Время вставки и удаления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600" b="0" dirty="0" smtClean="0"/>
                  <a:t>.</a:t>
                </a:r>
              </a:p>
              <a:p>
                <a:r>
                  <a:rPr lang="ru-RU" sz="2600" b="0" u="sng" dirty="0" smtClean="0"/>
                  <a:t>Сбалансированное дерево поиска.</a:t>
                </a:r>
                <a:endParaRPr lang="en-US" sz="2600" b="0" u="sng" dirty="0" smtClean="0"/>
              </a:p>
              <a:p>
                <a:pPr marL="0" indent="0">
                  <a:buNone/>
                </a:pPr>
                <a:r>
                  <a:rPr lang="ru-RU" sz="2600" b="0" dirty="0" smtClean="0"/>
                  <a:t>Время работы операций поиска, вставки и удаления –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600" b="0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600" b="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600" b="0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26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sz="2600" b="0" dirty="0" err="1" smtClean="0"/>
                  <a:t>std</a:t>
                </a:r>
                <a:r>
                  <a:rPr lang="en-US" sz="2600" b="0" dirty="0" smtClean="0"/>
                  <a:t>::map </a:t>
                </a:r>
                <a:r>
                  <a:rPr lang="ru-RU" sz="2600" b="0" dirty="0" smtClean="0"/>
                  <a:t>реализован на основе красно-черного дерева.</a:t>
                </a:r>
                <a:endParaRPr lang="ru-RU" sz="2600" b="0" dirty="0"/>
              </a:p>
              <a:p>
                <a:r>
                  <a:rPr lang="ru-RU" sz="2600" b="0" u="sng" dirty="0" smtClean="0"/>
                  <a:t>Хеш-таблицы.</a:t>
                </a:r>
                <a:r>
                  <a:rPr lang="ru-RU" sz="2600" b="0" dirty="0" smtClean="0"/>
                  <a:t> 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Все операции в среднем –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600" b="0" dirty="0" smtClean="0"/>
                  <a:t>, </a:t>
                </a:r>
                <a:r>
                  <a:rPr lang="ru-RU" sz="2600" b="0" dirty="0" smtClean="0"/>
                  <a:t>в худшем –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600" b="0" dirty="0" smtClean="0"/>
                  <a:t>.</a:t>
                </a:r>
                <a:endParaRPr lang="ru-RU" sz="26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321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07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Примеры деревье</a:t>
            </a:r>
            <a:r>
              <a:rPr lang="ru-RU" dirty="0"/>
              <a:t>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 smtClean="0"/>
              <a:t>Организация турнира.</a:t>
            </a:r>
            <a:br>
              <a:rPr lang="ru-RU" sz="2600" dirty="0" smtClean="0"/>
            </a:br>
            <a:r>
              <a:rPr lang="en-US" sz="2600" b="0" dirty="0" smtClean="0"/>
              <a:t>Queue </a:t>
            </a:r>
            <a:r>
              <a:rPr lang="en-US" sz="2600" b="0" dirty="0"/>
              <a:t>ICPC </a:t>
            </a:r>
            <a:r>
              <a:rPr lang="en-US" sz="2600" b="0" dirty="0" smtClean="0"/>
              <a:t>Challenge</a:t>
            </a:r>
            <a:r>
              <a:rPr lang="ru-RU" sz="2600" b="0" dirty="0" smtClean="0"/>
              <a:t/>
            </a:r>
            <a:br>
              <a:rPr lang="ru-RU" sz="2600" b="0" dirty="0" smtClean="0"/>
            </a:br>
            <a:r>
              <a:rPr lang="en-US" sz="2600" b="0" dirty="0" smtClean="0"/>
              <a:t>2012 Tournament</a:t>
            </a:r>
            <a:r>
              <a:rPr lang="ru-RU" sz="2600" b="0" dirty="0" smtClean="0"/>
              <a:t/>
            </a:r>
            <a:br>
              <a:rPr lang="ru-RU" sz="2600" b="0" dirty="0" smtClean="0"/>
            </a:br>
            <a:r>
              <a:rPr lang="en-US" sz="2600" b="0" dirty="0" smtClean="0"/>
              <a:t>(queue.acm.org)</a:t>
            </a:r>
            <a:r>
              <a:rPr lang="ru-RU" sz="2600" b="0" dirty="0" smtClean="0"/>
              <a:t>: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7</a:t>
            </a:fld>
            <a:endParaRPr lang="ru-RU"/>
          </a:p>
        </p:txBody>
      </p:sp>
      <p:pic>
        <p:nvPicPr>
          <p:cNvPr id="2050" name="Picture 2" descr="http://queue.acm.org/challenge/2012/tournament/tournament_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490" y="1709392"/>
            <a:ext cx="4793610" cy="466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41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Примеры деревье</a:t>
            </a:r>
            <a:r>
              <a:rPr lang="ru-RU" dirty="0"/>
              <a:t>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 smtClean="0"/>
              <a:t>Орг.</a:t>
            </a:r>
            <a:r>
              <a:rPr lang="en-US" sz="2600" dirty="0" smtClean="0"/>
              <a:t> </a:t>
            </a:r>
            <a:r>
              <a:rPr lang="ru-RU" sz="2600" dirty="0" smtClean="0"/>
              <a:t>структура компании.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8</a:t>
            </a:fld>
            <a:endParaRPr lang="ru-RU"/>
          </a:p>
        </p:txBody>
      </p:sp>
      <p:pic>
        <p:nvPicPr>
          <p:cNvPr id="3074" name="Picture 2" descr="http://alive-inter.net/system/file/referat/88-13-aihro-222138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2144712"/>
            <a:ext cx="721995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4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Примеры деревье</a:t>
            </a:r>
            <a:r>
              <a:rPr lang="ru-RU" dirty="0"/>
              <a:t>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 smtClean="0"/>
              <a:t>Синтаксический или семантический разбор предложения.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9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2102715"/>
            <a:ext cx="6677025" cy="45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95693"/>
      </p:ext>
    </p:extLst>
  </p:cSld>
  <p:clrMapOvr>
    <a:masterClrMapping/>
  </p:clrMapOvr>
</p:sld>
</file>

<file path=ppt/theme/theme1.xml><?xml version="1.0" encoding="utf-8"?>
<a:theme xmlns:a="http://schemas.openxmlformats.org/drawingml/2006/main" name="Mail">
  <a:themeElements>
    <a:clrScheme name="Другая 5">
      <a:dk1>
        <a:sysClr val="windowText" lastClr="000000"/>
      </a:dk1>
      <a:lt1>
        <a:sysClr val="window" lastClr="FFFFFF"/>
      </a:lt1>
      <a:dk2>
        <a:srgbClr val="333333"/>
      </a:dk2>
      <a:lt2>
        <a:srgbClr val="EAEAEA"/>
      </a:lt2>
      <a:accent1>
        <a:srgbClr val="5F5F5F"/>
      </a:accent1>
      <a:accent2>
        <a:srgbClr val="808080"/>
      </a:accent2>
      <a:accent3>
        <a:srgbClr val="F5F5F5"/>
      </a:accent3>
      <a:accent4>
        <a:srgbClr val="DCDCDC"/>
      </a:accent4>
      <a:accent5>
        <a:srgbClr val="FFFFCC"/>
      </a:accent5>
      <a:accent6>
        <a:srgbClr val="1F497D"/>
      </a:accent6>
      <a:hlink>
        <a:srgbClr val="0000FF"/>
      </a:hlink>
      <a:folHlink>
        <a:srgbClr val="800080"/>
      </a:folHlink>
    </a:clrScheme>
    <a:fontScheme name="Другая 1">
      <a:majorFont>
        <a:latin typeface="PF Isotext Pro"/>
        <a:ea typeface=""/>
        <a:cs typeface=""/>
      </a:majorFont>
      <a:minorFont>
        <a:latin typeface="PF Isotex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1581</TotalTime>
  <Words>3133</Words>
  <Application>Microsoft Office PowerPoint</Application>
  <PresentationFormat>On-screen Show (4:3)</PresentationFormat>
  <Paragraphs>512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PF Isotext Pro</vt:lpstr>
      <vt:lpstr>Wingdings</vt:lpstr>
      <vt:lpstr>Cambria Math</vt:lpstr>
      <vt:lpstr>Myriad Pro</vt:lpstr>
      <vt:lpstr>Consolas</vt:lpstr>
      <vt:lpstr>Calibri</vt:lpstr>
      <vt:lpstr>Mail</vt:lpstr>
      <vt:lpstr>Лекция 6. Деревья</vt:lpstr>
      <vt:lpstr>План лекции</vt:lpstr>
      <vt:lpstr>Определения деревьев</vt:lpstr>
      <vt:lpstr>Определения деревьев</vt:lpstr>
      <vt:lpstr>Определения деревьев</vt:lpstr>
      <vt:lpstr>Примеры деревьев</vt:lpstr>
      <vt:lpstr>Примеры деревьев</vt:lpstr>
      <vt:lpstr>Примеры деревьев</vt:lpstr>
      <vt:lpstr>Примеры деревьев</vt:lpstr>
      <vt:lpstr>Примеры деревьев</vt:lpstr>
      <vt:lpstr>Число вершин и ребер</vt:lpstr>
      <vt:lpstr>Виды деревьев</vt:lpstr>
      <vt:lpstr>Виды деревьев</vt:lpstr>
      <vt:lpstr>Структуры данных</vt:lpstr>
      <vt:lpstr>Структуры данных</vt:lpstr>
      <vt:lpstr>Структуры данных</vt:lpstr>
      <vt:lpstr>Обход дерева в глубину</vt:lpstr>
      <vt:lpstr>Обход дерева в глубину</vt:lpstr>
      <vt:lpstr>Обход дерева в глубину</vt:lpstr>
      <vt:lpstr>Обход дерева в глубину</vt:lpstr>
      <vt:lpstr>Обход дерева в глубину</vt:lpstr>
      <vt:lpstr>Обход дерева в глубину</vt:lpstr>
      <vt:lpstr>Обход дерева в ширину</vt:lpstr>
      <vt:lpstr>Обход дерева в ширину</vt:lpstr>
      <vt:lpstr>Обход дерева в ширину</vt:lpstr>
      <vt:lpstr>Двоичные деревья поиска</vt:lpstr>
      <vt:lpstr>Двоичные деревья поиска</vt:lpstr>
      <vt:lpstr>Двоичные деревья поиска</vt:lpstr>
      <vt:lpstr>Двоичные деревья поиска</vt:lpstr>
      <vt:lpstr>Двоичные деревья поиска</vt:lpstr>
      <vt:lpstr>Двоичные деревья поиска</vt:lpstr>
      <vt:lpstr>Двоичные деревья поиска</vt:lpstr>
      <vt:lpstr>Двоичные деревья поиска</vt:lpstr>
      <vt:lpstr>Двоичные деревья поиска</vt:lpstr>
      <vt:lpstr>Двоичные деревья поиска</vt:lpstr>
      <vt:lpstr>Двоичные деревья поиска</vt:lpstr>
      <vt:lpstr>Двоичные деревья поиска</vt:lpstr>
      <vt:lpstr>Балансировка</vt:lpstr>
      <vt:lpstr>Балансировка</vt:lpstr>
      <vt:lpstr>Декартовы деревья</vt:lpstr>
      <vt:lpstr>Декартовы деревья</vt:lpstr>
      <vt:lpstr>Декартовы деревья</vt:lpstr>
      <vt:lpstr>Декартовы деревья</vt:lpstr>
      <vt:lpstr>Декартовы деревья</vt:lpstr>
      <vt:lpstr>Декартовы деревья</vt:lpstr>
      <vt:lpstr>Декартовы деревья</vt:lpstr>
      <vt:lpstr>Декартовы деревья</vt:lpstr>
      <vt:lpstr>Декартовы деревья</vt:lpstr>
      <vt:lpstr>Декартовы деревья</vt:lpstr>
      <vt:lpstr>Декартовы деревья</vt:lpstr>
      <vt:lpstr>Декартовы деревья</vt:lpstr>
      <vt:lpstr>Декартовы деревья</vt:lpstr>
      <vt:lpstr>АВЛ-дерево</vt:lpstr>
      <vt:lpstr>АВЛ-дерево</vt:lpstr>
      <vt:lpstr>АВЛ-дерево</vt:lpstr>
      <vt:lpstr>АВЛ-дерево</vt:lpstr>
      <vt:lpstr>АВЛ-дерево</vt:lpstr>
      <vt:lpstr>АВЛ-дерево</vt:lpstr>
      <vt:lpstr>АВЛ-дерево</vt:lpstr>
      <vt:lpstr>АВЛ-дерево</vt:lpstr>
      <vt:lpstr>АВЛ-дерево</vt:lpstr>
      <vt:lpstr>АВЛ-деревья</vt:lpstr>
      <vt:lpstr>АТД «Ассоциативный массив»</vt:lpstr>
      <vt:lpstr>АТД «Ассоциативный массив»</vt:lpstr>
      <vt:lpstr>АТД «Ассоциативный массив»</vt:lpstr>
      <vt:lpstr>Вопросы?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Левицкая-Кузьмина Мария Георгиевна</dc:creator>
  <cp:lastModifiedBy>Stepan Matskevich</cp:lastModifiedBy>
  <cp:revision>85</cp:revision>
  <dcterms:created xsi:type="dcterms:W3CDTF">2013-08-30T14:07:33Z</dcterms:created>
  <dcterms:modified xsi:type="dcterms:W3CDTF">2014-05-24T08:28:49Z</dcterms:modified>
</cp:coreProperties>
</file>